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58" r:id="rId4"/>
    <p:sldId id="261" r:id="rId5"/>
    <p:sldId id="262" r:id="rId6"/>
    <p:sldId id="283" r:id="rId7"/>
    <p:sldId id="273" r:id="rId8"/>
    <p:sldId id="275" r:id="rId9"/>
    <p:sldId id="274" r:id="rId10"/>
    <p:sldId id="285" r:id="rId11"/>
    <p:sldId id="288" r:id="rId12"/>
    <p:sldId id="289" r:id="rId13"/>
    <p:sldId id="297" r:id="rId14"/>
    <p:sldId id="295" r:id="rId15"/>
    <p:sldId id="299" r:id="rId16"/>
    <p:sldId id="290" r:id="rId17"/>
    <p:sldId id="291" r:id="rId18"/>
    <p:sldId id="292" r:id="rId19"/>
    <p:sldId id="293" r:id="rId20"/>
    <p:sldId id="294" r:id="rId21"/>
    <p:sldId id="277" r:id="rId22"/>
    <p:sldId id="282" r:id="rId23"/>
    <p:sldId id="280"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6" autoAdjust="0"/>
    <p:restoredTop sz="94660"/>
  </p:normalViewPr>
  <p:slideViewPr>
    <p:cSldViewPr snapToGrid="0">
      <p:cViewPr varScale="1">
        <p:scale>
          <a:sx n="76" d="100"/>
          <a:sy n="76" d="100"/>
        </p:scale>
        <p:origin x="77"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E8AFBE-0B65-46CB-8F76-7F1417AFE77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F633CF1-50F5-48A2-A444-79E8CF431AB3}">
      <dgm:prSet/>
      <dgm:spPr/>
      <dgm:t>
        <a:bodyPr/>
        <a:lstStyle/>
        <a:p>
          <a:r>
            <a:rPr lang="en-US"/>
            <a:t>Abstract</a:t>
          </a:r>
        </a:p>
      </dgm:t>
    </dgm:pt>
    <dgm:pt modelId="{2BB48042-0593-427F-B83C-A50BD2759E4A}" type="parTrans" cxnId="{B8667970-6227-465F-A3A7-DEDD9FF7BC40}">
      <dgm:prSet/>
      <dgm:spPr/>
      <dgm:t>
        <a:bodyPr/>
        <a:lstStyle/>
        <a:p>
          <a:endParaRPr lang="en-US"/>
        </a:p>
      </dgm:t>
    </dgm:pt>
    <dgm:pt modelId="{B8763976-38B8-467F-854C-2D4DA880B380}" type="sibTrans" cxnId="{B8667970-6227-465F-A3A7-DEDD9FF7BC40}">
      <dgm:prSet/>
      <dgm:spPr/>
      <dgm:t>
        <a:bodyPr/>
        <a:lstStyle/>
        <a:p>
          <a:endParaRPr lang="en-US"/>
        </a:p>
      </dgm:t>
    </dgm:pt>
    <dgm:pt modelId="{D2F65D0B-EAEF-4353-A97F-2C2268CC1C78}">
      <dgm:prSet/>
      <dgm:spPr/>
      <dgm:t>
        <a:bodyPr/>
        <a:lstStyle/>
        <a:p>
          <a:r>
            <a:rPr lang="en-US"/>
            <a:t>Introduction</a:t>
          </a:r>
        </a:p>
      </dgm:t>
    </dgm:pt>
    <dgm:pt modelId="{4E7884B6-78E6-452D-9E99-69478408B201}" type="parTrans" cxnId="{E3FD2169-D821-4277-92A8-D51D25F7A9EF}">
      <dgm:prSet/>
      <dgm:spPr/>
      <dgm:t>
        <a:bodyPr/>
        <a:lstStyle/>
        <a:p>
          <a:endParaRPr lang="en-US"/>
        </a:p>
      </dgm:t>
    </dgm:pt>
    <dgm:pt modelId="{71C02721-A837-4008-81A1-975092FC49DC}" type="sibTrans" cxnId="{E3FD2169-D821-4277-92A8-D51D25F7A9EF}">
      <dgm:prSet/>
      <dgm:spPr/>
      <dgm:t>
        <a:bodyPr/>
        <a:lstStyle/>
        <a:p>
          <a:endParaRPr lang="en-US"/>
        </a:p>
      </dgm:t>
    </dgm:pt>
    <dgm:pt modelId="{EB02FC25-2D57-422D-9495-C24C18DA3174}">
      <dgm:prSet/>
      <dgm:spPr/>
      <dgm:t>
        <a:bodyPr/>
        <a:lstStyle/>
        <a:p>
          <a:r>
            <a:rPr lang="en-US"/>
            <a:t>Objective of the Project</a:t>
          </a:r>
        </a:p>
      </dgm:t>
    </dgm:pt>
    <dgm:pt modelId="{FBB647B6-6FB9-4127-A86D-2A141C64214A}" type="parTrans" cxnId="{0F112BFD-72D3-4946-AE32-E9FD7CF4C545}">
      <dgm:prSet/>
      <dgm:spPr/>
      <dgm:t>
        <a:bodyPr/>
        <a:lstStyle/>
        <a:p>
          <a:endParaRPr lang="en-US"/>
        </a:p>
      </dgm:t>
    </dgm:pt>
    <dgm:pt modelId="{7498884C-B1FE-4BF3-8BDD-A1E0C6D45F96}" type="sibTrans" cxnId="{0F112BFD-72D3-4946-AE32-E9FD7CF4C545}">
      <dgm:prSet/>
      <dgm:spPr/>
      <dgm:t>
        <a:bodyPr/>
        <a:lstStyle/>
        <a:p>
          <a:endParaRPr lang="en-US"/>
        </a:p>
      </dgm:t>
    </dgm:pt>
    <dgm:pt modelId="{28DC8BD3-63A4-4983-85E1-F539A433A8C5}">
      <dgm:prSet/>
      <dgm:spPr/>
      <dgm:t>
        <a:bodyPr/>
        <a:lstStyle/>
        <a:p>
          <a:r>
            <a:rPr lang="en-US"/>
            <a:t>Architecture diagram</a:t>
          </a:r>
        </a:p>
      </dgm:t>
    </dgm:pt>
    <dgm:pt modelId="{DAF557AF-8F4D-4369-BE40-8796F50C6836}" type="parTrans" cxnId="{2C314363-E0C5-4435-97B3-5CF2280039D7}">
      <dgm:prSet/>
      <dgm:spPr/>
      <dgm:t>
        <a:bodyPr/>
        <a:lstStyle/>
        <a:p>
          <a:endParaRPr lang="en-US"/>
        </a:p>
      </dgm:t>
    </dgm:pt>
    <dgm:pt modelId="{39408348-F29A-44AD-A305-047E2EEAB8C9}" type="sibTrans" cxnId="{2C314363-E0C5-4435-97B3-5CF2280039D7}">
      <dgm:prSet/>
      <dgm:spPr/>
      <dgm:t>
        <a:bodyPr/>
        <a:lstStyle/>
        <a:p>
          <a:endParaRPr lang="en-US"/>
        </a:p>
      </dgm:t>
    </dgm:pt>
    <dgm:pt modelId="{EE4F05BE-8F05-4E01-9C44-AEF883F76DF2}">
      <dgm:prSet/>
      <dgm:spPr/>
      <dgm:t>
        <a:bodyPr/>
        <a:lstStyle/>
        <a:p>
          <a:r>
            <a:rPr lang="en-US"/>
            <a:t>Modules Description </a:t>
          </a:r>
        </a:p>
      </dgm:t>
    </dgm:pt>
    <dgm:pt modelId="{4BCA19D3-4F3B-4251-AD65-CA09DCB418BA}" type="parTrans" cxnId="{E6588E5B-7EB0-4D9D-A1F2-8C711430F7D9}">
      <dgm:prSet/>
      <dgm:spPr/>
      <dgm:t>
        <a:bodyPr/>
        <a:lstStyle/>
        <a:p>
          <a:endParaRPr lang="en-US"/>
        </a:p>
      </dgm:t>
    </dgm:pt>
    <dgm:pt modelId="{3DA6B1DD-9A96-40BD-9830-0A17E2A62A93}" type="sibTrans" cxnId="{E6588E5B-7EB0-4D9D-A1F2-8C711430F7D9}">
      <dgm:prSet/>
      <dgm:spPr/>
      <dgm:t>
        <a:bodyPr/>
        <a:lstStyle/>
        <a:p>
          <a:endParaRPr lang="en-US"/>
        </a:p>
      </dgm:t>
    </dgm:pt>
    <dgm:pt modelId="{F3B6BF0C-C500-4990-ABDB-1B0D6D81D326}">
      <dgm:prSet/>
      <dgm:spPr/>
      <dgm:t>
        <a:bodyPr/>
        <a:lstStyle/>
        <a:p>
          <a:r>
            <a:rPr lang="en-US" dirty="0"/>
            <a:t>Conclusion</a:t>
          </a:r>
        </a:p>
      </dgm:t>
    </dgm:pt>
    <dgm:pt modelId="{61D5167B-CD2B-4149-9E6F-DE8497EDD641}" type="parTrans" cxnId="{953B532F-C6AD-4D00-ABD0-22168D080089}">
      <dgm:prSet/>
      <dgm:spPr/>
      <dgm:t>
        <a:bodyPr/>
        <a:lstStyle/>
        <a:p>
          <a:endParaRPr lang="en-US"/>
        </a:p>
      </dgm:t>
    </dgm:pt>
    <dgm:pt modelId="{9E73C0C0-30EB-4C48-B27E-A2E58644873D}" type="sibTrans" cxnId="{953B532F-C6AD-4D00-ABD0-22168D080089}">
      <dgm:prSet/>
      <dgm:spPr/>
      <dgm:t>
        <a:bodyPr/>
        <a:lstStyle/>
        <a:p>
          <a:endParaRPr lang="en-US"/>
        </a:p>
      </dgm:t>
    </dgm:pt>
    <dgm:pt modelId="{21A7F1C8-B81F-4B88-B75E-43CC59C4B45F}">
      <dgm:prSet/>
      <dgm:spPr/>
      <dgm:t>
        <a:bodyPr/>
        <a:lstStyle/>
        <a:p>
          <a:r>
            <a:rPr lang="en-US"/>
            <a:t>References</a:t>
          </a:r>
        </a:p>
      </dgm:t>
    </dgm:pt>
    <dgm:pt modelId="{A18CD9CC-8C79-44BC-82D4-B383273FECBB}" type="parTrans" cxnId="{479CE7CA-E5F2-472D-8909-C2BCB3FEED95}">
      <dgm:prSet/>
      <dgm:spPr/>
      <dgm:t>
        <a:bodyPr/>
        <a:lstStyle/>
        <a:p>
          <a:endParaRPr lang="en-US"/>
        </a:p>
      </dgm:t>
    </dgm:pt>
    <dgm:pt modelId="{5C6E4F18-B28D-4EF6-A672-92F143ABA341}" type="sibTrans" cxnId="{479CE7CA-E5F2-472D-8909-C2BCB3FEED95}">
      <dgm:prSet/>
      <dgm:spPr/>
      <dgm:t>
        <a:bodyPr/>
        <a:lstStyle/>
        <a:p>
          <a:endParaRPr lang="en-US"/>
        </a:p>
      </dgm:t>
    </dgm:pt>
    <dgm:pt modelId="{C0A8E1ED-9DC3-40F7-8B2A-88F3C5D17D12}" type="pres">
      <dgm:prSet presAssocID="{CBE8AFBE-0B65-46CB-8F76-7F1417AFE770}" presName="linear" presStyleCnt="0">
        <dgm:presLayoutVars>
          <dgm:animLvl val="lvl"/>
          <dgm:resizeHandles val="exact"/>
        </dgm:presLayoutVars>
      </dgm:prSet>
      <dgm:spPr/>
    </dgm:pt>
    <dgm:pt modelId="{2C0EF1FF-CB19-4C2C-BB2F-360FA604E691}" type="pres">
      <dgm:prSet presAssocID="{0F633CF1-50F5-48A2-A444-79E8CF431AB3}" presName="parentText" presStyleLbl="node1" presStyleIdx="0" presStyleCnt="7">
        <dgm:presLayoutVars>
          <dgm:chMax val="0"/>
          <dgm:bulletEnabled val="1"/>
        </dgm:presLayoutVars>
      </dgm:prSet>
      <dgm:spPr/>
    </dgm:pt>
    <dgm:pt modelId="{FE230E7D-9D5F-4B02-AE11-F0B45194D887}" type="pres">
      <dgm:prSet presAssocID="{B8763976-38B8-467F-854C-2D4DA880B380}" presName="spacer" presStyleCnt="0"/>
      <dgm:spPr/>
    </dgm:pt>
    <dgm:pt modelId="{C669674A-F93F-4398-9175-FC9AE41356EB}" type="pres">
      <dgm:prSet presAssocID="{D2F65D0B-EAEF-4353-A97F-2C2268CC1C78}" presName="parentText" presStyleLbl="node1" presStyleIdx="1" presStyleCnt="7">
        <dgm:presLayoutVars>
          <dgm:chMax val="0"/>
          <dgm:bulletEnabled val="1"/>
        </dgm:presLayoutVars>
      </dgm:prSet>
      <dgm:spPr/>
    </dgm:pt>
    <dgm:pt modelId="{0486DA41-33EC-4021-99B9-2DEC6DBD555B}" type="pres">
      <dgm:prSet presAssocID="{71C02721-A837-4008-81A1-975092FC49DC}" presName="spacer" presStyleCnt="0"/>
      <dgm:spPr/>
    </dgm:pt>
    <dgm:pt modelId="{47C47AD2-4E43-402E-8D62-BBD8F9A74324}" type="pres">
      <dgm:prSet presAssocID="{EB02FC25-2D57-422D-9495-C24C18DA3174}" presName="parentText" presStyleLbl="node1" presStyleIdx="2" presStyleCnt="7">
        <dgm:presLayoutVars>
          <dgm:chMax val="0"/>
          <dgm:bulletEnabled val="1"/>
        </dgm:presLayoutVars>
      </dgm:prSet>
      <dgm:spPr/>
    </dgm:pt>
    <dgm:pt modelId="{B4D2C3F8-BC59-474E-AAD7-7803D0D18159}" type="pres">
      <dgm:prSet presAssocID="{7498884C-B1FE-4BF3-8BDD-A1E0C6D45F96}" presName="spacer" presStyleCnt="0"/>
      <dgm:spPr/>
    </dgm:pt>
    <dgm:pt modelId="{10A02796-F8A4-4C56-B5CA-541B4435D87D}" type="pres">
      <dgm:prSet presAssocID="{28DC8BD3-63A4-4983-85E1-F539A433A8C5}" presName="parentText" presStyleLbl="node1" presStyleIdx="3" presStyleCnt="7">
        <dgm:presLayoutVars>
          <dgm:chMax val="0"/>
          <dgm:bulletEnabled val="1"/>
        </dgm:presLayoutVars>
      </dgm:prSet>
      <dgm:spPr/>
    </dgm:pt>
    <dgm:pt modelId="{F4948DB9-CFAB-408D-8B53-709EEE883A94}" type="pres">
      <dgm:prSet presAssocID="{39408348-F29A-44AD-A305-047E2EEAB8C9}" presName="spacer" presStyleCnt="0"/>
      <dgm:spPr/>
    </dgm:pt>
    <dgm:pt modelId="{C7BAEA34-A41D-4AE4-BCF9-4B1BA8DBF737}" type="pres">
      <dgm:prSet presAssocID="{EE4F05BE-8F05-4E01-9C44-AEF883F76DF2}" presName="parentText" presStyleLbl="node1" presStyleIdx="4" presStyleCnt="7">
        <dgm:presLayoutVars>
          <dgm:chMax val="0"/>
          <dgm:bulletEnabled val="1"/>
        </dgm:presLayoutVars>
      </dgm:prSet>
      <dgm:spPr/>
    </dgm:pt>
    <dgm:pt modelId="{62FA5474-AC1D-47A7-BB46-2A0054CB36E2}" type="pres">
      <dgm:prSet presAssocID="{3DA6B1DD-9A96-40BD-9830-0A17E2A62A93}" presName="spacer" presStyleCnt="0"/>
      <dgm:spPr/>
    </dgm:pt>
    <dgm:pt modelId="{BF8A3C7F-8FE9-4082-963F-0470436AF7D7}" type="pres">
      <dgm:prSet presAssocID="{F3B6BF0C-C500-4990-ABDB-1B0D6D81D326}" presName="parentText" presStyleLbl="node1" presStyleIdx="5" presStyleCnt="7" custLinFactNeighborX="-10313">
        <dgm:presLayoutVars>
          <dgm:chMax val="0"/>
          <dgm:bulletEnabled val="1"/>
        </dgm:presLayoutVars>
      </dgm:prSet>
      <dgm:spPr/>
    </dgm:pt>
    <dgm:pt modelId="{D91028B7-9DB3-4378-BF5D-21E4CEF961D5}" type="pres">
      <dgm:prSet presAssocID="{9E73C0C0-30EB-4C48-B27E-A2E58644873D}" presName="spacer" presStyleCnt="0"/>
      <dgm:spPr/>
    </dgm:pt>
    <dgm:pt modelId="{FEEE4C68-CD89-49D6-A97C-8CD23A5F21B6}" type="pres">
      <dgm:prSet presAssocID="{21A7F1C8-B81F-4B88-B75E-43CC59C4B45F}" presName="parentText" presStyleLbl="node1" presStyleIdx="6" presStyleCnt="7">
        <dgm:presLayoutVars>
          <dgm:chMax val="0"/>
          <dgm:bulletEnabled val="1"/>
        </dgm:presLayoutVars>
      </dgm:prSet>
      <dgm:spPr/>
    </dgm:pt>
  </dgm:ptLst>
  <dgm:cxnLst>
    <dgm:cxn modelId="{D772D506-08FD-4445-8762-90F40AB8B74C}" type="presOf" srcId="{EE4F05BE-8F05-4E01-9C44-AEF883F76DF2}" destId="{C7BAEA34-A41D-4AE4-BCF9-4B1BA8DBF737}" srcOrd="0" destOrd="0" presId="urn:microsoft.com/office/officeart/2005/8/layout/vList2"/>
    <dgm:cxn modelId="{3F0D621B-A9E9-4E23-B957-21B589EC2E49}" type="presOf" srcId="{28DC8BD3-63A4-4983-85E1-F539A433A8C5}" destId="{10A02796-F8A4-4C56-B5CA-541B4435D87D}" srcOrd="0" destOrd="0" presId="urn:microsoft.com/office/officeart/2005/8/layout/vList2"/>
    <dgm:cxn modelId="{953B532F-C6AD-4D00-ABD0-22168D080089}" srcId="{CBE8AFBE-0B65-46CB-8F76-7F1417AFE770}" destId="{F3B6BF0C-C500-4990-ABDB-1B0D6D81D326}" srcOrd="5" destOrd="0" parTransId="{61D5167B-CD2B-4149-9E6F-DE8497EDD641}" sibTransId="{9E73C0C0-30EB-4C48-B27E-A2E58644873D}"/>
    <dgm:cxn modelId="{DE2A1832-A198-4CA8-AFE1-80E34251A3DA}" type="presOf" srcId="{CBE8AFBE-0B65-46CB-8F76-7F1417AFE770}" destId="{C0A8E1ED-9DC3-40F7-8B2A-88F3C5D17D12}" srcOrd="0" destOrd="0" presId="urn:microsoft.com/office/officeart/2005/8/layout/vList2"/>
    <dgm:cxn modelId="{5BA27436-DC67-47F2-B885-08F8B38163B7}" type="presOf" srcId="{D2F65D0B-EAEF-4353-A97F-2C2268CC1C78}" destId="{C669674A-F93F-4398-9175-FC9AE41356EB}" srcOrd="0" destOrd="0" presId="urn:microsoft.com/office/officeart/2005/8/layout/vList2"/>
    <dgm:cxn modelId="{E6588E5B-7EB0-4D9D-A1F2-8C711430F7D9}" srcId="{CBE8AFBE-0B65-46CB-8F76-7F1417AFE770}" destId="{EE4F05BE-8F05-4E01-9C44-AEF883F76DF2}" srcOrd="4" destOrd="0" parTransId="{4BCA19D3-4F3B-4251-AD65-CA09DCB418BA}" sibTransId="{3DA6B1DD-9A96-40BD-9830-0A17E2A62A93}"/>
    <dgm:cxn modelId="{8B7C2560-A5D0-4659-B6EC-8D62507CBD8E}" type="presOf" srcId="{F3B6BF0C-C500-4990-ABDB-1B0D6D81D326}" destId="{BF8A3C7F-8FE9-4082-963F-0470436AF7D7}" srcOrd="0" destOrd="0" presId="urn:microsoft.com/office/officeart/2005/8/layout/vList2"/>
    <dgm:cxn modelId="{2C314363-E0C5-4435-97B3-5CF2280039D7}" srcId="{CBE8AFBE-0B65-46CB-8F76-7F1417AFE770}" destId="{28DC8BD3-63A4-4983-85E1-F539A433A8C5}" srcOrd="3" destOrd="0" parTransId="{DAF557AF-8F4D-4369-BE40-8796F50C6836}" sibTransId="{39408348-F29A-44AD-A305-047E2EEAB8C9}"/>
    <dgm:cxn modelId="{E3FD2169-D821-4277-92A8-D51D25F7A9EF}" srcId="{CBE8AFBE-0B65-46CB-8F76-7F1417AFE770}" destId="{D2F65D0B-EAEF-4353-A97F-2C2268CC1C78}" srcOrd="1" destOrd="0" parTransId="{4E7884B6-78E6-452D-9E99-69478408B201}" sibTransId="{71C02721-A837-4008-81A1-975092FC49DC}"/>
    <dgm:cxn modelId="{B8667970-6227-465F-A3A7-DEDD9FF7BC40}" srcId="{CBE8AFBE-0B65-46CB-8F76-7F1417AFE770}" destId="{0F633CF1-50F5-48A2-A444-79E8CF431AB3}" srcOrd="0" destOrd="0" parTransId="{2BB48042-0593-427F-B83C-A50BD2759E4A}" sibTransId="{B8763976-38B8-467F-854C-2D4DA880B380}"/>
    <dgm:cxn modelId="{7F30088B-288C-4817-A5E7-FBDFDD5D32F6}" type="presOf" srcId="{EB02FC25-2D57-422D-9495-C24C18DA3174}" destId="{47C47AD2-4E43-402E-8D62-BBD8F9A74324}" srcOrd="0" destOrd="0" presId="urn:microsoft.com/office/officeart/2005/8/layout/vList2"/>
    <dgm:cxn modelId="{AD6316BC-7A46-4DE7-BBB7-F86DAD3C08B5}" type="presOf" srcId="{0F633CF1-50F5-48A2-A444-79E8CF431AB3}" destId="{2C0EF1FF-CB19-4C2C-BB2F-360FA604E691}" srcOrd="0" destOrd="0" presId="urn:microsoft.com/office/officeart/2005/8/layout/vList2"/>
    <dgm:cxn modelId="{479CE7CA-E5F2-472D-8909-C2BCB3FEED95}" srcId="{CBE8AFBE-0B65-46CB-8F76-7F1417AFE770}" destId="{21A7F1C8-B81F-4B88-B75E-43CC59C4B45F}" srcOrd="6" destOrd="0" parTransId="{A18CD9CC-8C79-44BC-82D4-B383273FECBB}" sibTransId="{5C6E4F18-B28D-4EF6-A672-92F143ABA341}"/>
    <dgm:cxn modelId="{C737BFF8-3D49-4FED-B46E-6ACBF4C9E46E}" type="presOf" srcId="{21A7F1C8-B81F-4B88-B75E-43CC59C4B45F}" destId="{FEEE4C68-CD89-49D6-A97C-8CD23A5F21B6}" srcOrd="0" destOrd="0" presId="urn:microsoft.com/office/officeart/2005/8/layout/vList2"/>
    <dgm:cxn modelId="{0F112BFD-72D3-4946-AE32-E9FD7CF4C545}" srcId="{CBE8AFBE-0B65-46CB-8F76-7F1417AFE770}" destId="{EB02FC25-2D57-422D-9495-C24C18DA3174}" srcOrd="2" destOrd="0" parTransId="{FBB647B6-6FB9-4127-A86D-2A141C64214A}" sibTransId="{7498884C-B1FE-4BF3-8BDD-A1E0C6D45F96}"/>
    <dgm:cxn modelId="{3329F46F-0DB1-44E6-8C1B-6681FE057A4B}" type="presParOf" srcId="{C0A8E1ED-9DC3-40F7-8B2A-88F3C5D17D12}" destId="{2C0EF1FF-CB19-4C2C-BB2F-360FA604E691}" srcOrd="0" destOrd="0" presId="urn:microsoft.com/office/officeart/2005/8/layout/vList2"/>
    <dgm:cxn modelId="{54D911ED-03C2-40F4-9474-63997E892757}" type="presParOf" srcId="{C0A8E1ED-9DC3-40F7-8B2A-88F3C5D17D12}" destId="{FE230E7D-9D5F-4B02-AE11-F0B45194D887}" srcOrd="1" destOrd="0" presId="urn:microsoft.com/office/officeart/2005/8/layout/vList2"/>
    <dgm:cxn modelId="{C040E041-3571-415E-86E0-7D8EDF0B29E5}" type="presParOf" srcId="{C0A8E1ED-9DC3-40F7-8B2A-88F3C5D17D12}" destId="{C669674A-F93F-4398-9175-FC9AE41356EB}" srcOrd="2" destOrd="0" presId="urn:microsoft.com/office/officeart/2005/8/layout/vList2"/>
    <dgm:cxn modelId="{51930A7C-281F-40F6-9035-9C0434CA1173}" type="presParOf" srcId="{C0A8E1ED-9DC3-40F7-8B2A-88F3C5D17D12}" destId="{0486DA41-33EC-4021-99B9-2DEC6DBD555B}" srcOrd="3" destOrd="0" presId="urn:microsoft.com/office/officeart/2005/8/layout/vList2"/>
    <dgm:cxn modelId="{37149AEA-682E-4924-8CCC-B0C4B39B064B}" type="presParOf" srcId="{C0A8E1ED-9DC3-40F7-8B2A-88F3C5D17D12}" destId="{47C47AD2-4E43-402E-8D62-BBD8F9A74324}" srcOrd="4" destOrd="0" presId="urn:microsoft.com/office/officeart/2005/8/layout/vList2"/>
    <dgm:cxn modelId="{540A6D93-BEAD-4F36-9460-CA3A9D973EEA}" type="presParOf" srcId="{C0A8E1ED-9DC3-40F7-8B2A-88F3C5D17D12}" destId="{B4D2C3F8-BC59-474E-AAD7-7803D0D18159}" srcOrd="5" destOrd="0" presId="urn:microsoft.com/office/officeart/2005/8/layout/vList2"/>
    <dgm:cxn modelId="{65833274-A6D0-46FE-9FF0-0A05745E4C2F}" type="presParOf" srcId="{C0A8E1ED-9DC3-40F7-8B2A-88F3C5D17D12}" destId="{10A02796-F8A4-4C56-B5CA-541B4435D87D}" srcOrd="6" destOrd="0" presId="urn:microsoft.com/office/officeart/2005/8/layout/vList2"/>
    <dgm:cxn modelId="{180AE075-C064-4D49-BB04-DAACD26A2F79}" type="presParOf" srcId="{C0A8E1ED-9DC3-40F7-8B2A-88F3C5D17D12}" destId="{F4948DB9-CFAB-408D-8B53-709EEE883A94}" srcOrd="7" destOrd="0" presId="urn:microsoft.com/office/officeart/2005/8/layout/vList2"/>
    <dgm:cxn modelId="{9400F1A3-6E70-4AF6-B45E-513893657E06}" type="presParOf" srcId="{C0A8E1ED-9DC3-40F7-8B2A-88F3C5D17D12}" destId="{C7BAEA34-A41D-4AE4-BCF9-4B1BA8DBF737}" srcOrd="8" destOrd="0" presId="urn:microsoft.com/office/officeart/2005/8/layout/vList2"/>
    <dgm:cxn modelId="{B645EA66-F24C-49C5-B501-F983A89DAAA7}" type="presParOf" srcId="{C0A8E1ED-9DC3-40F7-8B2A-88F3C5D17D12}" destId="{62FA5474-AC1D-47A7-BB46-2A0054CB36E2}" srcOrd="9" destOrd="0" presId="urn:microsoft.com/office/officeart/2005/8/layout/vList2"/>
    <dgm:cxn modelId="{19D05123-DAA2-4B77-8FD7-E1AF2380CAB2}" type="presParOf" srcId="{C0A8E1ED-9DC3-40F7-8B2A-88F3C5D17D12}" destId="{BF8A3C7F-8FE9-4082-963F-0470436AF7D7}" srcOrd="10" destOrd="0" presId="urn:microsoft.com/office/officeart/2005/8/layout/vList2"/>
    <dgm:cxn modelId="{ADBAFA7E-010C-4D96-BD8E-D2EAD8EDDB72}" type="presParOf" srcId="{C0A8E1ED-9DC3-40F7-8B2A-88F3C5D17D12}" destId="{D91028B7-9DB3-4378-BF5D-21E4CEF961D5}" srcOrd="11" destOrd="0" presId="urn:microsoft.com/office/officeart/2005/8/layout/vList2"/>
    <dgm:cxn modelId="{0D46A029-52E8-453A-A0FE-3AFD81C55E04}" type="presParOf" srcId="{C0A8E1ED-9DC3-40F7-8B2A-88F3C5D17D12}" destId="{FEEE4C68-CD89-49D6-A97C-8CD23A5F21B6}"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ECB96-D415-4410-A586-D6794330FA05}"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FF0D43B9-9B89-4FFD-A04A-2C8C4345DAD8}">
      <dgm:prSet/>
      <dgm:spPr/>
      <dgm:t>
        <a:bodyPr/>
        <a:lstStyle/>
        <a:p>
          <a:endParaRPr lang="en-IN" dirty="0"/>
        </a:p>
        <a:p>
          <a:r>
            <a:rPr lang="en-US" dirty="0"/>
            <a:t>The project's main goal is to use several sensors such as a load cell, MQ2, MQ9, and LM35 to monitor oxygen levels, hazardous gas levels, and temperature in the medical storage.</a:t>
          </a:r>
        </a:p>
      </dgm:t>
    </dgm:pt>
    <dgm:pt modelId="{B96FD946-C5FA-45DB-8515-FA150946DAC4}" type="parTrans" cxnId="{2C0A4E2D-149B-431F-B342-7BC7BF944A5D}">
      <dgm:prSet/>
      <dgm:spPr/>
      <dgm:t>
        <a:bodyPr/>
        <a:lstStyle/>
        <a:p>
          <a:endParaRPr lang="en-US"/>
        </a:p>
      </dgm:t>
    </dgm:pt>
    <dgm:pt modelId="{0915DDFD-74FF-4EB0-9248-58200D8C543F}" type="sibTrans" cxnId="{2C0A4E2D-149B-431F-B342-7BC7BF944A5D}">
      <dgm:prSet/>
      <dgm:spPr/>
      <dgm:t>
        <a:bodyPr/>
        <a:lstStyle/>
        <a:p>
          <a:endParaRPr lang="en-US"/>
        </a:p>
      </dgm:t>
    </dgm:pt>
    <dgm:pt modelId="{177B5E2E-C6CD-4C57-B592-64876FC96BA7}">
      <dgm:prSet/>
      <dgm:spPr/>
      <dgm:t>
        <a:bodyPr/>
        <a:lstStyle/>
        <a:p>
          <a:r>
            <a:rPr lang="en-US" dirty="0"/>
            <a:t>These sensor values were sent to the ESP8266 module through Arduino, and if they were above or below the threshold limit, an SMS was sent to the maintainer.</a:t>
          </a:r>
        </a:p>
      </dgm:t>
    </dgm:pt>
    <dgm:pt modelId="{BBDD7640-18C7-42C6-A1C5-2E5CC41B8AE7}" type="parTrans" cxnId="{A72D080D-B193-41D2-940C-65C5B6935EFB}">
      <dgm:prSet/>
      <dgm:spPr/>
      <dgm:t>
        <a:bodyPr/>
        <a:lstStyle/>
        <a:p>
          <a:endParaRPr lang="en-US"/>
        </a:p>
      </dgm:t>
    </dgm:pt>
    <dgm:pt modelId="{D30D13E9-B109-44AC-8A79-DB1BB343EB2E}" type="sibTrans" cxnId="{A72D080D-B193-41D2-940C-65C5B6935EFB}">
      <dgm:prSet/>
      <dgm:spPr/>
      <dgm:t>
        <a:bodyPr/>
        <a:lstStyle/>
        <a:p>
          <a:endParaRPr lang="en-US"/>
        </a:p>
      </dgm:t>
    </dgm:pt>
    <dgm:pt modelId="{06D49955-6DAF-453A-A3DC-D0D3D4ABEE38}">
      <dgm:prSet/>
      <dgm:spPr/>
      <dgm:t>
        <a:bodyPr/>
        <a:lstStyle/>
        <a:p>
          <a:r>
            <a:rPr lang="en-US" dirty="0"/>
            <a:t>Based on past operations data, multiple machine learning techniques such as Ridge, Lasso, </a:t>
          </a:r>
          <a:r>
            <a:rPr lang="en-US" dirty="0" err="1"/>
            <a:t>OrdinaryLinerRegression</a:t>
          </a:r>
          <a:r>
            <a:rPr lang="en-US" dirty="0"/>
            <a:t>, and MLP with </a:t>
          </a:r>
          <a:r>
            <a:rPr lang="en-US" dirty="0" err="1"/>
            <a:t>ReLU</a:t>
          </a:r>
          <a:r>
            <a:rPr lang="en-US" dirty="0"/>
            <a:t> are utilized to determine the quantity of oxygen that should be maintained for the registered operations.</a:t>
          </a:r>
        </a:p>
      </dgm:t>
    </dgm:pt>
    <dgm:pt modelId="{D784DB70-ECE1-42DA-9C45-1AEED206C3C2}" type="parTrans" cxnId="{1FA205D0-EFCD-40DF-B612-86A9EF628795}">
      <dgm:prSet/>
      <dgm:spPr/>
      <dgm:t>
        <a:bodyPr/>
        <a:lstStyle/>
        <a:p>
          <a:endParaRPr lang="en-US"/>
        </a:p>
      </dgm:t>
    </dgm:pt>
    <dgm:pt modelId="{E9ACA7B3-125B-46E7-BBA4-D73A70CA35CD}" type="sibTrans" cxnId="{1FA205D0-EFCD-40DF-B612-86A9EF628795}">
      <dgm:prSet/>
      <dgm:spPr/>
      <dgm:t>
        <a:bodyPr/>
        <a:lstStyle/>
        <a:p>
          <a:endParaRPr lang="en-US"/>
        </a:p>
      </dgm:t>
    </dgm:pt>
    <dgm:pt modelId="{47CD48A9-BC1E-452E-87F0-975A1D468EE3}" type="pres">
      <dgm:prSet presAssocID="{7FCECB96-D415-4410-A586-D6794330FA05}" presName="outerComposite" presStyleCnt="0">
        <dgm:presLayoutVars>
          <dgm:chMax val="5"/>
          <dgm:dir/>
          <dgm:resizeHandles val="exact"/>
        </dgm:presLayoutVars>
      </dgm:prSet>
      <dgm:spPr/>
    </dgm:pt>
    <dgm:pt modelId="{25DF6439-A75F-45BD-B85D-43E7BC22C6D7}" type="pres">
      <dgm:prSet presAssocID="{7FCECB96-D415-4410-A586-D6794330FA05}" presName="dummyMaxCanvas" presStyleCnt="0">
        <dgm:presLayoutVars/>
      </dgm:prSet>
      <dgm:spPr/>
    </dgm:pt>
    <dgm:pt modelId="{3374E6FC-99CE-474A-BFFD-C75C052D24CD}" type="pres">
      <dgm:prSet presAssocID="{7FCECB96-D415-4410-A586-D6794330FA05}" presName="ThreeNodes_1" presStyleLbl="node1" presStyleIdx="0" presStyleCnt="3">
        <dgm:presLayoutVars>
          <dgm:bulletEnabled val="1"/>
        </dgm:presLayoutVars>
      </dgm:prSet>
      <dgm:spPr/>
    </dgm:pt>
    <dgm:pt modelId="{80414366-7677-4C36-A0D9-F1F26A0130CB}" type="pres">
      <dgm:prSet presAssocID="{7FCECB96-D415-4410-A586-D6794330FA05}" presName="ThreeNodes_2" presStyleLbl="node1" presStyleIdx="1" presStyleCnt="3">
        <dgm:presLayoutVars>
          <dgm:bulletEnabled val="1"/>
        </dgm:presLayoutVars>
      </dgm:prSet>
      <dgm:spPr/>
    </dgm:pt>
    <dgm:pt modelId="{5A249980-A041-40A0-9163-8D911A0D47FC}" type="pres">
      <dgm:prSet presAssocID="{7FCECB96-D415-4410-A586-D6794330FA05}" presName="ThreeNodes_3" presStyleLbl="node1" presStyleIdx="2" presStyleCnt="3">
        <dgm:presLayoutVars>
          <dgm:bulletEnabled val="1"/>
        </dgm:presLayoutVars>
      </dgm:prSet>
      <dgm:spPr/>
    </dgm:pt>
    <dgm:pt modelId="{1A709408-4135-46F8-A52D-A7B9568E9AF1}" type="pres">
      <dgm:prSet presAssocID="{7FCECB96-D415-4410-A586-D6794330FA05}" presName="ThreeConn_1-2" presStyleLbl="fgAccFollowNode1" presStyleIdx="0" presStyleCnt="2">
        <dgm:presLayoutVars>
          <dgm:bulletEnabled val="1"/>
        </dgm:presLayoutVars>
      </dgm:prSet>
      <dgm:spPr/>
    </dgm:pt>
    <dgm:pt modelId="{F9256618-7F7B-4D6F-9343-4CB0B3D6C53D}" type="pres">
      <dgm:prSet presAssocID="{7FCECB96-D415-4410-A586-D6794330FA05}" presName="ThreeConn_2-3" presStyleLbl="fgAccFollowNode1" presStyleIdx="1" presStyleCnt="2">
        <dgm:presLayoutVars>
          <dgm:bulletEnabled val="1"/>
        </dgm:presLayoutVars>
      </dgm:prSet>
      <dgm:spPr/>
    </dgm:pt>
    <dgm:pt modelId="{D447078B-4C53-4CC0-BC1A-A49B65ACCD8B}" type="pres">
      <dgm:prSet presAssocID="{7FCECB96-D415-4410-A586-D6794330FA05}" presName="ThreeNodes_1_text" presStyleLbl="node1" presStyleIdx="2" presStyleCnt="3">
        <dgm:presLayoutVars>
          <dgm:bulletEnabled val="1"/>
        </dgm:presLayoutVars>
      </dgm:prSet>
      <dgm:spPr/>
    </dgm:pt>
    <dgm:pt modelId="{395D1FA7-1F7D-4F76-A5A7-503FE14D07C4}" type="pres">
      <dgm:prSet presAssocID="{7FCECB96-D415-4410-A586-D6794330FA05}" presName="ThreeNodes_2_text" presStyleLbl="node1" presStyleIdx="2" presStyleCnt="3">
        <dgm:presLayoutVars>
          <dgm:bulletEnabled val="1"/>
        </dgm:presLayoutVars>
      </dgm:prSet>
      <dgm:spPr/>
    </dgm:pt>
    <dgm:pt modelId="{5F16E014-41E0-4573-892B-6AD360F57A30}" type="pres">
      <dgm:prSet presAssocID="{7FCECB96-D415-4410-A586-D6794330FA05}" presName="ThreeNodes_3_text" presStyleLbl="node1" presStyleIdx="2" presStyleCnt="3">
        <dgm:presLayoutVars>
          <dgm:bulletEnabled val="1"/>
        </dgm:presLayoutVars>
      </dgm:prSet>
      <dgm:spPr/>
    </dgm:pt>
  </dgm:ptLst>
  <dgm:cxnLst>
    <dgm:cxn modelId="{A72D080D-B193-41D2-940C-65C5B6935EFB}" srcId="{7FCECB96-D415-4410-A586-D6794330FA05}" destId="{177B5E2E-C6CD-4C57-B592-64876FC96BA7}" srcOrd="1" destOrd="0" parTransId="{BBDD7640-18C7-42C6-A1C5-2E5CC41B8AE7}" sibTransId="{D30D13E9-B109-44AC-8A79-DB1BB343EB2E}"/>
    <dgm:cxn modelId="{5465B429-7C4E-4854-9705-5576976C3520}" type="presOf" srcId="{7FCECB96-D415-4410-A586-D6794330FA05}" destId="{47CD48A9-BC1E-452E-87F0-975A1D468EE3}" srcOrd="0" destOrd="0" presId="urn:microsoft.com/office/officeart/2005/8/layout/vProcess5"/>
    <dgm:cxn modelId="{2C0A4E2D-149B-431F-B342-7BC7BF944A5D}" srcId="{7FCECB96-D415-4410-A586-D6794330FA05}" destId="{FF0D43B9-9B89-4FFD-A04A-2C8C4345DAD8}" srcOrd="0" destOrd="0" parTransId="{B96FD946-C5FA-45DB-8515-FA150946DAC4}" sibTransId="{0915DDFD-74FF-4EB0-9248-58200D8C543F}"/>
    <dgm:cxn modelId="{85E30337-DF13-4659-A89E-13CCB13C2D2B}" type="presOf" srcId="{06D49955-6DAF-453A-A3DC-D0D3D4ABEE38}" destId="{5F16E014-41E0-4573-892B-6AD360F57A30}" srcOrd="1" destOrd="0" presId="urn:microsoft.com/office/officeart/2005/8/layout/vProcess5"/>
    <dgm:cxn modelId="{26D47D96-D835-496A-BEA5-4EBC4C863CB0}" type="presOf" srcId="{177B5E2E-C6CD-4C57-B592-64876FC96BA7}" destId="{80414366-7677-4C36-A0D9-F1F26A0130CB}" srcOrd="0" destOrd="0" presId="urn:microsoft.com/office/officeart/2005/8/layout/vProcess5"/>
    <dgm:cxn modelId="{BF4B009B-08C0-4964-9853-DA77C8B025A1}" type="presOf" srcId="{177B5E2E-C6CD-4C57-B592-64876FC96BA7}" destId="{395D1FA7-1F7D-4F76-A5A7-503FE14D07C4}" srcOrd="1" destOrd="0" presId="urn:microsoft.com/office/officeart/2005/8/layout/vProcess5"/>
    <dgm:cxn modelId="{048746A4-019F-4D67-A29F-63B0F938033F}" type="presOf" srcId="{FF0D43B9-9B89-4FFD-A04A-2C8C4345DAD8}" destId="{D447078B-4C53-4CC0-BC1A-A49B65ACCD8B}" srcOrd="1" destOrd="0" presId="urn:microsoft.com/office/officeart/2005/8/layout/vProcess5"/>
    <dgm:cxn modelId="{A1A37AC3-B065-4B96-9847-38AB2E8588E3}" type="presOf" srcId="{0915DDFD-74FF-4EB0-9248-58200D8C543F}" destId="{1A709408-4135-46F8-A52D-A7B9568E9AF1}" srcOrd="0" destOrd="0" presId="urn:microsoft.com/office/officeart/2005/8/layout/vProcess5"/>
    <dgm:cxn modelId="{1FA205D0-EFCD-40DF-B612-86A9EF628795}" srcId="{7FCECB96-D415-4410-A586-D6794330FA05}" destId="{06D49955-6DAF-453A-A3DC-D0D3D4ABEE38}" srcOrd="2" destOrd="0" parTransId="{D784DB70-ECE1-42DA-9C45-1AEED206C3C2}" sibTransId="{E9ACA7B3-125B-46E7-BBA4-D73A70CA35CD}"/>
    <dgm:cxn modelId="{BB45FBD9-29A0-462C-93E3-875CEF336409}" type="presOf" srcId="{FF0D43B9-9B89-4FFD-A04A-2C8C4345DAD8}" destId="{3374E6FC-99CE-474A-BFFD-C75C052D24CD}" srcOrd="0" destOrd="0" presId="urn:microsoft.com/office/officeart/2005/8/layout/vProcess5"/>
    <dgm:cxn modelId="{64F705E3-51B8-42A8-ABD2-3A2AC2144513}" type="presOf" srcId="{D30D13E9-B109-44AC-8A79-DB1BB343EB2E}" destId="{F9256618-7F7B-4D6F-9343-4CB0B3D6C53D}" srcOrd="0" destOrd="0" presId="urn:microsoft.com/office/officeart/2005/8/layout/vProcess5"/>
    <dgm:cxn modelId="{C55F80EF-293E-49C0-A5D0-143875D057F7}" type="presOf" srcId="{06D49955-6DAF-453A-A3DC-D0D3D4ABEE38}" destId="{5A249980-A041-40A0-9163-8D911A0D47FC}" srcOrd="0" destOrd="0" presId="urn:microsoft.com/office/officeart/2005/8/layout/vProcess5"/>
    <dgm:cxn modelId="{8FBF5F89-D1C9-4241-B697-09744E16AA76}" type="presParOf" srcId="{47CD48A9-BC1E-452E-87F0-975A1D468EE3}" destId="{25DF6439-A75F-45BD-B85D-43E7BC22C6D7}" srcOrd="0" destOrd="0" presId="urn:microsoft.com/office/officeart/2005/8/layout/vProcess5"/>
    <dgm:cxn modelId="{8E096391-3210-4593-85AF-B4790EC7241A}" type="presParOf" srcId="{47CD48A9-BC1E-452E-87F0-975A1D468EE3}" destId="{3374E6FC-99CE-474A-BFFD-C75C052D24CD}" srcOrd="1" destOrd="0" presId="urn:microsoft.com/office/officeart/2005/8/layout/vProcess5"/>
    <dgm:cxn modelId="{CE4F01F7-405D-4925-AD94-D6BDDA88C03C}" type="presParOf" srcId="{47CD48A9-BC1E-452E-87F0-975A1D468EE3}" destId="{80414366-7677-4C36-A0D9-F1F26A0130CB}" srcOrd="2" destOrd="0" presId="urn:microsoft.com/office/officeart/2005/8/layout/vProcess5"/>
    <dgm:cxn modelId="{65EE2DF2-AAE5-41B9-899B-79D18E5D0868}" type="presParOf" srcId="{47CD48A9-BC1E-452E-87F0-975A1D468EE3}" destId="{5A249980-A041-40A0-9163-8D911A0D47FC}" srcOrd="3" destOrd="0" presId="urn:microsoft.com/office/officeart/2005/8/layout/vProcess5"/>
    <dgm:cxn modelId="{DB012949-E8AD-453D-9F0F-3DAAE8AB820E}" type="presParOf" srcId="{47CD48A9-BC1E-452E-87F0-975A1D468EE3}" destId="{1A709408-4135-46F8-A52D-A7B9568E9AF1}" srcOrd="4" destOrd="0" presId="urn:microsoft.com/office/officeart/2005/8/layout/vProcess5"/>
    <dgm:cxn modelId="{9D4B8E3B-24C8-41E6-B865-ACB4578529F5}" type="presParOf" srcId="{47CD48A9-BC1E-452E-87F0-975A1D468EE3}" destId="{F9256618-7F7B-4D6F-9343-4CB0B3D6C53D}" srcOrd="5" destOrd="0" presId="urn:microsoft.com/office/officeart/2005/8/layout/vProcess5"/>
    <dgm:cxn modelId="{B96338DB-FB98-40C7-ADC5-B81487FBF753}" type="presParOf" srcId="{47CD48A9-BC1E-452E-87F0-975A1D468EE3}" destId="{D447078B-4C53-4CC0-BC1A-A49B65ACCD8B}" srcOrd="6" destOrd="0" presId="urn:microsoft.com/office/officeart/2005/8/layout/vProcess5"/>
    <dgm:cxn modelId="{6EC10663-3D99-4815-9EC0-94540D0BF94A}" type="presParOf" srcId="{47CD48A9-BC1E-452E-87F0-975A1D468EE3}" destId="{395D1FA7-1F7D-4F76-A5A7-503FE14D07C4}" srcOrd="7" destOrd="0" presId="urn:microsoft.com/office/officeart/2005/8/layout/vProcess5"/>
    <dgm:cxn modelId="{BE218D76-9290-4EA1-851F-AB30C9A63D26}" type="presParOf" srcId="{47CD48A9-BC1E-452E-87F0-975A1D468EE3}" destId="{5F16E014-41E0-4573-892B-6AD360F57A30}"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41F4DD-EF93-473F-8BE9-0F17A8E8154D}"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9993CA29-C858-4C29-A73F-542A8BB8A567}">
      <dgm:prSet/>
      <dgm:spPr/>
      <dgm:t>
        <a:bodyPr/>
        <a:lstStyle/>
        <a:p>
          <a:pPr>
            <a:lnSpc>
              <a:spcPct val="100000"/>
            </a:lnSpc>
          </a:pPr>
          <a:r>
            <a:rPr lang="en-US" b="1"/>
            <a:t>A. LM35 Temperature sensor :</a:t>
          </a:r>
          <a:endParaRPr lang="en-US" dirty="0"/>
        </a:p>
      </dgm:t>
    </dgm:pt>
    <dgm:pt modelId="{D0E03124-79DE-4DE9-80AF-A0D346EC9E35}" type="parTrans" cxnId="{A21C90F2-36DF-4A5B-B70B-FC63A7EE9D86}">
      <dgm:prSet/>
      <dgm:spPr/>
      <dgm:t>
        <a:bodyPr/>
        <a:lstStyle/>
        <a:p>
          <a:endParaRPr lang="en-US"/>
        </a:p>
      </dgm:t>
    </dgm:pt>
    <dgm:pt modelId="{1D663DA6-9765-4848-85A9-32DAAA0A0103}" type="sibTrans" cxnId="{A21C90F2-36DF-4A5B-B70B-FC63A7EE9D86}">
      <dgm:prSet/>
      <dgm:spPr/>
      <dgm:t>
        <a:bodyPr/>
        <a:lstStyle/>
        <a:p>
          <a:pPr>
            <a:lnSpc>
              <a:spcPct val="100000"/>
            </a:lnSpc>
          </a:pPr>
          <a:endParaRPr lang="en-US"/>
        </a:p>
      </dgm:t>
    </dgm:pt>
    <dgm:pt modelId="{7C1DF90B-4C9B-4D90-834D-3CAD6BE26B93}">
      <dgm:prSet/>
      <dgm:spPr/>
      <dgm:t>
        <a:bodyPr/>
        <a:lstStyle/>
        <a:p>
          <a:pPr>
            <a:lnSpc>
              <a:spcPct val="100000"/>
            </a:lnSpc>
          </a:pPr>
          <a:r>
            <a:rPr lang="en-US"/>
            <a:t>The temperature was monitored using an LM35 sensor in this project. It detects temperatures between -55 and 150 degrees Celsius and communicates the information to the Arduino board using A0 pin.</a:t>
          </a:r>
          <a:endParaRPr lang="en-US" dirty="0"/>
        </a:p>
      </dgm:t>
    </dgm:pt>
    <dgm:pt modelId="{547F220F-8184-45CD-A168-09D6A3683A24}" type="parTrans" cxnId="{09A532A9-98D8-436E-9A53-2164A266695E}">
      <dgm:prSet/>
      <dgm:spPr/>
      <dgm:t>
        <a:bodyPr/>
        <a:lstStyle/>
        <a:p>
          <a:endParaRPr lang="en-US"/>
        </a:p>
      </dgm:t>
    </dgm:pt>
    <dgm:pt modelId="{D7219F4B-B8B7-4C06-B243-AB850B0A713F}" type="sibTrans" cxnId="{09A532A9-98D8-436E-9A53-2164A266695E}">
      <dgm:prSet/>
      <dgm:spPr/>
      <dgm:t>
        <a:bodyPr/>
        <a:lstStyle/>
        <a:p>
          <a:endParaRPr lang="en-US"/>
        </a:p>
      </dgm:t>
    </dgm:pt>
    <dgm:pt modelId="{A1E41729-737A-482D-A98B-3B9F35E61841}" type="pres">
      <dgm:prSet presAssocID="{2741F4DD-EF93-473F-8BE9-0F17A8E8154D}" presName="diagram" presStyleCnt="0">
        <dgm:presLayoutVars>
          <dgm:dir/>
          <dgm:resizeHandles val="exact"/>
        </dgm:presLayoutVars>
      </dgm:prSet>
      <dgm:spPr/>
    </dgm:pt>
    <dgm:pt modelId="{A65A5C3A-7982-4AF7-8EBC-807749E4C81F}" type="pres">
      <dgm:prSet presAssocID="{9993CA29-C858-4C29-A73F-542A8BB8A567}" presName="arrow" presStyleLbl="node1" presStyleIdx="0" presStyleCnt="2">
        <dgm:presLayoutVars>
          <dgm:bulletEnabled val="1"/>
        </dgm:presLayoutVars>
      </dgm:prSet>
      <dgm:spPr/>
    </dgm:pt>
    <dgm:pt modelId="{8218D363-D583-439C-BFB3-03682F9C48E3}" type="pres">
      <dgm:prSet presAssocID="{7C1DF90B-4C9B-4D90-834D-3CAD6BE26B93}" presName="arrow" presStyleLbl="node1" presStyleIdx="1" presStyleCnt="2">
        <dgm:presLayoutVars>
          <dgm:bulletEnabled val="1"/>
        </dgm:presLayoutVars>
      </dgm:prSet>
      <dgm:spPr/>
    </dgm:pt>
  </dgm:ptLst>
  <dgm:cxnLst>
    <dgm:cxn modelId="{8DC5264A-BAEA-4BAD-8F09-02770F025C42}" type="presOf" srcId="{7C1DF90B-4C9B-4D90-834D-3CAD6BE26B93}" destId="{8218D363-D583-439C-BFB3-03682F9C48E3}" srcOrd="0" destOrd="0" presId="urn:microsoft.com/office/officeart/2005/8/layout/arrow5"/>
    <dgm:cxn modelId="{09A532A9-98D8-436E-9A53-2164A266695E}" srcId="{2741F4DD-EF93-473F-8BE9-0F17A8E8154D}" destId="{7C1DF90B-4C9B-4D90-834D-3CAD6BE26B93}" srcOrd="1" destOrd="0" parTransId="{547F220F-8184-45CD-A168-09D6A3683A24}" sibTransId="{D7219F4B-B8B7-4C06-B243-AB850B0A713F}"/>
    <dgm:cxn modelId="{A21C90F2-36DF-4A5B-B70B-FC63A7EE9D86}" srcId="{2741F4DD-EF93-473F-8BE9-0F17A8E8154D}" destId="{9993CA29-C858-4C29-A73F-542A8BB8A567}" srcOrd="0" destOrd="0" parTransId="{D0E03124-79DE-4DE9-80AF-A0D346EC9E35}" sibTransId="{1D663DA6-9765-4848-85A9-32DAAA0A0103}"/>
    <dgm:cxn modelId="{76C35FF5-631A-4D0B-87F7-5E576834771D}" type="presOf" srcId="{2741F4DD-EF93-473F-8BE9-0F17A8E8154D}" destId="{A1E41729-737A-482D-A98B-3B9F35E61841}" srcOrd="0" destOrd="0" presId="urn:microsoft.com/office/officeart/2005/8/layout/arrow5"/>
    <dgm:cxn modelId="{2A9A41F7-190B-4033-8CAE-CCE7C73979A5}" type="presOf" srcId="{9993CA29-C858-4C29-A73F-542A8BB8A567}" destId="{A65A5C3A-7982-4AF7-8EBC-807749E4C81F}" srcOrd="0" destOrd="0" presId="urn:microsoft.com/office/officeart/2005/8/layout/arrow5"/>
    <dgm:cxn modelId="{AA009A42-8A6D-471D-8B42-C83714433D85}" type="presParOf" srcId="{A1E41729-737A-482D-A98B-3B9F35E61841}" destId="{A65A5C3A-7982-4AF7-8EBC-807749E4C81F}" srcOrd="0" destOrd="0" presId="urn:microsoft.com/office/officeart/2005/8/layout/arrow5"/>
    <dgm:cxn modelId="{81EE2A95-1D61-49EF-A629-FDB29F5D2FC0}" type="presParOf" srcId="{A1E41729-737A-482D-A98B-3B9F35E61841}" destId="{8218D363-D583-439C-BFB3-03682F9C48E3}"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986BA-57F4-4D37-9C95-880CB275375E}"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994383FE-386E-4D16-8540-5BC26E5D1703}">
      <dgm:prSet/>
      <dgm:spPr/>
      <dgm:t>
        <a:bodyPr/>
        <a:lstStyle/>
        <a:p>
          <a:r>
            <a:rPr lang="en-US"/>
            <a:t>It's challenging to keep the hospital's oxygen cylinders in good condition. We utilized prediction algorithm to anticipate the amount of oxygen that should be kept for future registered operations in order to sustain the oxygen cylinders.</a:t>
          </a:r>
        </a:p>
      </dgm:t>
    </dgm:pt>
    <dgm:pt modelId="{E24BC16D-2E74-4404-A78F-0DB48EF9A100}" type="parTrans" cxnId="{C9DD3359-E34D-4C75-AD3F-06D865EDD1B1}">
      <dgm:prSet/>
      <dgm:spPr/>
      <dgm:t>
        <a:bodyPr/>
        <a:lstStyle/>
        <a:p>
          <a:endParaRPr lang="en-US"/>
        </a:p>
      </dgm:t>
    </dgm:pt>
    <dgm:pt modelId="{5F5A1929-0ECE-4242-AE0E-5498CC5090BE}" type="sibTrans" cxnId="{C9DD3359-E34D-4C75-AD3F-06D865EDD1B1}">
      <dgm:prSet/>
      <dgm:spPr/>
      <dgm:t>
        <a:bodyPr/>
        <a:lstStyle/>
        <a:p>
          <a:endParaRPr lang="en-US"/>
        </a:p>
      </dgm:t>
    </dgm:pt>
    <dgm:pt modelId="{A6446929-9CEF-423C-AB73-30332E3E453C}">
      <dgm:prSet/>
      <dgm:spPr/>
      <dgm:t>
        <a:bodyPr/>
        <a:lstStyle/>
        <a:p>
          <a:r>
            <a:rPr lang="en-US"/>
            <a:t>The goal of this project was to develop a low-cost mechanism for monitoring and forecasting the oxygen storage system and we achieved the goal.</a:t>
          </a:r>
        </a:p>
      </dgm:t>
    </dgm:pt>
    <dgm:pt modelId="{E17E0DCA-B870-4ECF-8596-1C4526AB66B1}" type="parTrans" cxnId="{F001982A-87DB-4DA2-A7CE-F69F49BAD734}">
      <dgm:prSet/>
      <dgm:spPr/>
      <dgm:t>
        <a:bodyPr/>
        <a:lstStyle/>
        <a:p>
          <a:endParaRPr lang="en-US"/>
        </a:p>
      </dgm:t>
    </dgm:pt>
    <dgm:pt modelId="{8091F2B6-9655-4018-B40A-973B35A75A94}" type="sibTrans" cxnId="{F001982A-87DB-4DA2-A7CE-F69F49BAD734}">
      <dgm:prSet/>
      <dgm:spPr/>
      <dgm:t>
        <a:bodyPr/>
        <a:lstStyle/>
        <a:p>
          <a:endParaRPr lang="en-US"/>
        </a:p>
      </dgm:t>
    </dgm:pt>
    <dgm:pt modelId="{60686876-FA52-4406-86BD-F54FB170CD87}" type="pres">
      <dgm:prSet presAssocID="{46C986BA-57F4-4D37-9C95-880CB275375E}" presName="hierChild1" presStyleCnt="0">
        <dgm:presLayoutVars>
          <dgm:chPref val="1"/>
          <dgm:dir/>
          <dgm:animOne val="branch"/>
          <dgm:animLvl val="lvl"/>
          <dgm:resizeHandles/>
        </dgm:presLayoutVars>
      </dgm:prSet>
      <dgm:spPr/>
    </dgm:pt>
    <dgm:pt modelId="{7B65AC4B-D6B7-4771-805D-089B3DA4384D}" type="pres">
      <dgm:prSet presAssocID="{994383FE-386E-4D16-8540-5BC26E5D1703}" presName="hierRoot1" presStyleCnt="0"/>
      <dgm:spPr/>
    </dgm:pt>
    <dgm:pt modelId="{DA9EC486-36A3-45F4-9632-7D75FADD736D}" type="pres">
      <dgm:prSet presAssocID="{994383FE-386E-4D16-8540-5BC26E5D1703}" presName="composite" presStyleCnt="0"/>
      <dgm:spPr/>
    </dgm:pt>
    <dgm:pt modelId="{D88CF4B3-BA67-4EA8-B403-AECBDCA93606}" type="pres">
      <dgm:prSet presAssocID="{994383FE-386E-4D16-8540-5BC26E5D1703}" presName="background" presStyleLbl="node0" presStyleIdx="0" presStyleCnt="2"/>
      <dgm:spPr/>
    </dgm:pt>
    <dgm:pt modelId="{83E4AADF-8D45-4002-BD16-DE8B4BD74A8C}" type="pres">
      <dgm:prSet presAssocID="{994383FE-386E-4D16-8540-5BC26E5D1703}" presName="text" presStyleLbl="fgAcc0" presStyleIdx="0" presStyleCnt="2">
        <dgm:presLayoutVars>
          <dgm:chPref val="3"/>
        </dgm:presLayoutVars>
      </dgm:prSet>
      <dgm:spPr/>
    </dgm:pt>
    <dgm:pt modelId="{B21125F7-0970-4FD6-B9FC-0D6D32B3CB89}" type="pres">
      <dgm:prSet presAssocID="{994383FE-386E-4D16-8540-5BC26E5D1703}" presName="hierChild2" presStyleCnt="0"/>
      <dgm:spPr/>
    </dgm:pt>
    <dgm:pt modelId="{78C0665D-5D23-4ECC-A323-3E28124501F1}" type="pres">
      <dgm:prSet presAssocID="{A6446929-9CEF-423C-AB73-30332E3E453C}" presName="hierRoot1" presStyleCnt="0"/>
      <dgm:spPr/>
    </dgm:pt>
    <dgm:pt modelId="{84D9D3EA-2412-412B-81FE-36BAD3D26064}" type="pres">
      <dgm:prSet presAssocID="{A6446929-9CEF-423C-AB73-30332E3E453C}" presName="composite" presStyleCnt="0"/>
      <dgm:spPr/>
    </dgm:pt>
    <dgm:pt modelId="{AEE0E519-FE3F-48E5-9879-162F4CF24D7D}" type="pres">
      <dgm:prSet presAssocID="{A6446929-9CEF-423C-AB73-30332E3E453C}" presName="background" presStyleLbl="node0" presStyleIdx="1" presStyleCnt="2"/>
      <dgm:spPr/>
    </dgm:pt>
    <dgm:pt modelId="{B32CC20A-2C8B-42F6-8A23-156046CB0D15}" type="pres">
      <dgm:prSet presAssocID="{A6446929-9CEF-423C-AB73-30332E3E453C}" presName="text" presStyleLbl="fgAcc0" presStyleIdx="1" presStyleCnt="2">
        <dgm:presLayoutVars>
          <dgm:chPref val="3"/>
        </dgm:presLayoutVars>
      </dgm:prSet>
      <dgm:spPr/>
    </dgm:pt>
    <dgm:pt modelId="{0120A6F2-4BCE-48BC-9D9E-9CFB909BC178}" type="pres">
      <dgm:prSet presAssocID="{A6446929-9CEF-423C-AB73-30332E3E453C}" presName="hierChild2" presStyleCnt="0"/>
      <dgm:spPr/>
    </dgm:pt>
  </dgm:ptLst>
  <dgm:cxnLst>
    <dgm:cxn modelId="{F001982A-87DB-4DA2-A7CE-F69F49BAD734}" srcId="{46C986BA-57F4-4D37-9C95-880CB275375E}" destId="{A6446929-9CEF-423C-AB73-30332E3E453C}" srcOrd="1" destOrd="0" parTransId="{E17E0DCA-B870-4ECF-8596-1C4526AB66B1}" sibTransId="{8091F2B6-9655-4018-B40A-973B35A75A94}"/>
    <dgm:cxn modelId="{916E1C75-1B09-4684-9618-13F86956059A}" type="presOf" srcId="{46C986BA-57F4-4D37-9C95-880CB275375E}" destId="{60686876-FA52-4406-86BD-F54FB170CD87}" srcOrd="0" destOrd="0" presId="urn:microsoft.com/office/officeart/2005/8/layout/hierarchy1"/>
    <dgm:cxn modelId="{C9DD3359-E34D-4C75-AD3F-06D865EDD1B1}" srcId="{46C986BA-57F4-4D37-9C95-880CB275375E}" destId="{994383FE-386E-4D16-8540-5BC26E5D1703}" srcOrd="0" destOrd="0" parTransId="{E24BC16D-2E74-4404-A78F-0DB48EF9A100}" sibTransId="{5F5A1929-0ECE-4242-AE0E-5498CC5090BE}"/>
    <dgm:cxn modelId="{B9225D7A-C9F8-4EC9-ADE4-ACDE8E7D191B}" type="presOf" srcId="{A6446929-9CEF-423C-AB73-30332E3E453C}" destId="{B32CC20A-2C8B-42F6-8A23-156046CB0D15}" srcOrd="0" destOrd="0" presId="urn:microsoft.com/office/officeart/2005/8/layout/hierarchy1"/>
    <dgm:cxn modelId="{7D2B9EDE-9423-4E88-A063-7AF77EDE9A55}" type="presOf" srcId="{994383FE-386E-4D16-8540-5BC26E5D1703}" destId="{83E4AADF-8D45-4002-BD16-DE8B4BD74A8C}" srcOrd="0" destOrd="0" presId="urn:microsoft.com/office/officeart/2005/8/layout/hierarchy1"/>
    <dgm:cxn modelId="{BAD11910-D66C-49B0-8E86-97940B1DB9D9}" type="presParOf" srcId="{60686876-FA52-4406-86BD-F54FB170CD87}" destId="{7B65AC4B-D6B7-4771-805D-089B3DA4384D}" srcOrd="0" destOrd="0" presId="urn:microsoft.com/office/officeart/2005/8/layout/hierarchy1"/>
    <dgm:cxn modelId="{B577B0A9-652C-40AF-BCED-8EEE756AF18B}" type="presParOf" srcId="{7B65AC4B-D6B7-4771-805D-089B3DA4384D}" destId="{DA9EC486-36A3-45F4-9632-7D75FADD736D}" srcOrd="0" destOrd="0" presId="urn:microsoft.com/office/officeart/2005/8/layout/hierarchy1"/>
    <dgm:cxn modelId="{4CA17151-D5A6-44B8-AEB0-57B172B72F74}" type="presParOf" srcId="{DA9EC486-36A3-45F4-9632-7D75FADD736D}" destId="{D88CF4B3-BA67-4EA8-B403-AECBDCA93606}" srcOrd="0" destOrd="0" presId="urn:microsoft.com/office/officeart/2005/8/layout/hierarchy1"/>
    <dgm:cxn modelId="{4ADAB619-8970-454A-99D1-9CF8D1487AA2}" type="presParOf" srcId="{DA9EC486-36A3-45F4-9632-7D75FADD736D}" destId="{83E4AADF-8D45-4002-BD16-DE8B4BD74A8C}" srcOrd="1" destOrd="0" presId="urn:microsoft.com/office/officeart/2005/8/layout/hierarchy1"/>
    <dgm:cxn modelId="{67C800F1-FFA8-4F5E-9312-628849F11EB0}" type="presParOf" srcId="{7B65AC4B-D6B7-4771-805D-089B3DA4384D}" destId="{B21125F7-0970-4FD6-B9FC-0D6D32B3CB89}" srcOrd="1" destOrd="0" presId="urn:microsoft.com/office/officeart/2005/8/layout/hierarchy1"/>
    <dgm:cxn modelId="{F76524A9-16E2-4D5E-A302-A642689C7E06}" type="presParOf" srcId="{60686876-FA52-4406-86BD-F54FB170CD87}" destId="{78C0665D-5D23-4ECC-A323-3E28124501F1}" srcOrd="1" destOrd="0" presId="urn:microsoft.com/office/officeart/2005/8/layout/hierarchy1"/>
    <dgm:cxn modelId="{1A2FCF1D-2C76-424A-B6AA-9CFEAE082A0C}" type="presParOf" srcId="{78C0665D-5D23-4ECC-A323-3E28124501F1}" destId="{84D9D3EA-2412-412B-81FE-36BAD3D26064}" srcOrd="0" destOrd="0" presId="urn:microsoft.com/office/officeart/2005/8/layout/hierarchy1"/>
    <dgm:cxn modelId="{35AB0457-B0C0-4F7C-9EB7-FD6F451394B8}" type="presParOf" srcId="{84D9D3EA-2412-412B-81FE-36BAD3D26064}" destId="{AEE0E519-FE3F-48E5-9879-162F4CF24D7D}" srcOrd="0" destOrd="0" presId="urn:microsoft.com/office/officeart/2005/8/layout/hierarchy1"/>
    <dgm:cxn modelId="{C66C98BE-1DB0-4788-BF42-DEBF58434147}" type="presParOf" srcId="{84D9D3EA-2412-412B-81FE-36BAD3D26064}" destId="{B32CC20A-2C8B-42F6-8A23-156046CB0D15}" srcOrd="1" destOrd="0" presId="urn:microsoft.com/office/officeart/2005/8/layout/hierarchy1"/>
    <dgm:cxn modelId="{77CB8863-5835-4091-9C6A-567AA2D8E659}" type="presParOf" srcId="{78C0665D-5D23-4ECC-A323-3E28124501F1}" destId="{0120A6F2-4BCE-48BC-9D9E-9CFB909BC17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B5ED42-6DE4-4FC3-9C9D-363C3690F1A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E44DD98-65CB-49AB-A39B-FE3C411FAB1C}">
      <dgm:prSet/>
      <dgm:spPr/>
      <dgm:t>
        <a:bodyPr/>
        <a:lstStyle/>
        <a:p>
          <a:r>
            <a:rPr lang="en-IN"/>
            <a:t>Asrul Adam, Ibrahim Shapiai, Marzuki Khalid," A modified Artificial neural network algorithm for imbalanced data set problem "2010 Second International Conference on Computational Intelligence, Communication Systems and Networks. </a:t>
          </a:r>
          <a:endParaRPr lang="en-US"/>
        </a:p>
      </dgm:t>
    </dgm:pt>
    <dgm:pt modelId="{6A780E2D-D9BC-4987-AFE6-E82A811F5DA2}" type="parTrans" cxnId="{C127EEFC-2E43-42D5-8AA9-6B04B1112122}">
      <dgm:prSet/>
      <dgm:spPr/>
      <dgm:t>
        <a:bodyPr/>
        <a:lstStyle/>
        <a:p>
          <a:endParaRPr lang="en-US"/>
        </a:p>
      </dgm:t>
    </dgm:pt>
    <dgm:pt modelId="{21882EB5-B86D-4044-9D3C-8078A5F1089D}" type="sibTrans" cxnId="{C127EEFC-2E43-42D5-8AA9-6B04B1112122}">
      <dgm:prSet/>
      <dgm:spPr/>
      <dgm:t>
        <a:bodyPr/>
        <a:lstStyle/>
        <a:p>
          <a:endParaRPr lang="en-US"/>
        </a:p>
      </dgm:t>
    </dgm:pt>
    <dgm:pt modelId="{F82E25DC-1AA6-482A-9C37-D835CD9D97AC}">
      <dgm:prSet/>
      <dgm:spPr/>
      <dgm:t>
        <a:bodyPr/>
        <a:lstStyle/>
        <a:p>
          <a:r>
            <a:rPr lang="en-IN"/>
            <a:t>Mr. Nerella Ome1, Mr. G. Someswara Rao2,"Internet of Things (IoT) based Sensors to Cloud system using ESP8266 and Arduino Due"International Journal of Advanced Research in Computer and Communication Engineering.</a:t>
          </a:r>
          <a:endParaRPr lang="en-US"/>
        </a:p>
      </dgm:t>
    </dgm:pt>
    <dgm:pt modelId="{4A8569FB-142D-4A50-9EB1-ABFDFBA63B63}" type="parTrans" cxnId="{902455DE-AAE7-43C8-BFAE-2B97C7085464}">
      <dgm:prSet/>
      <dgm:spPr/>
      <dgm:t>
        <a:bodyPr/>
        <a:lstStyle/>
        <a:p>
          <a:endParaRPr lang="en-US"/>
        </a:p>
      </dgm:t>
    </dgm:pt>
    <dgm:pt modelId="{06BD7244-25CE-4986-8864-C173E6600E7A}" type="sibTrans" cxnId="{902455DE-AAE7-43C8-BFAE-2B97C7085464}">
      <dgm:prSet/>
      <dgm:spPr/>
      <dgm:t>
        <a:bodyPr/>
        <a:lstStyle/>
        <a:p>
          <a:endParaRPr lang="en-US"/>
        </a:p>
      </dgm:t>
    </dgm:pt>
    <dgm:pt modelId="{4D8E2F33-7A6F-410E-907F-8BD2F411301C}">
      <dgm:prSet/>
      <dgm:spPr/>
      <dgm:t>
        <a:bodyPr/>
        <a:lstStyle/>
        <a:p>
          <a:r>
            <a:rPr lang="en-IN"/>
            <a:t>Rudrendu Mahindar1, Madhav Prakash2, Sananda Ghosh3, Sumani Mukherjee4 andDr. Rabindranath Ghosh5,"IoT-based Home Appliances Control System Using NodeMCU and Blynk Server"International Advanced Research Journal in Science, Engineering and Technology.</a:t>
          </a:r>
          <a:endParaRPr lang="en-US"/>
        </a:p>
      </dgm:t>
    </dgm:pt>
    <dgm:pt modelId="{CF0704CA-5B4D-4759-A7B7-5915A128EA73}" type="parTrans" cxnId="{A22D9B6A-85BB-45A3-8A42-A10CA5D03495}">
      <dgm:prSet/>
      <dgm:spPr/>
      <dgm:t>
        <a:bodyPr/>
        <a:lstStyle/>
        <a:p>
          <a:endParaRPr lang="en-US"/>
        </a:p>
      </dgm:t>
    </dgm:pt>
    <dgm:pt modelId="{B288814D-8D7A-431B-ADED-5A0519E91F88}" type="sibTrans" cxnId="{A22D9B6A-85BB-45A3-8A42-A10CA5D03495}">
      <dgm:prSet/>
      <dgm:spPr/>
      <dgm:t>
        <a:bodyPr/>
        <a:lstStyle/>
        <a:p>
          <a:endParaRPr lang="en-US"/>
        </a:p>
      </dgm:t>
    </dgm:pt>
    <dgm:pt modelId="{333702D1-DCA2-4EA1-92F4-9080EEA99C4C}" type="pres">
      <dgm:prSet presAssocID="{7CB5ED42-6DE4-4FC3-9C9D-363C3690F1A3}" presName="vert0" presStyleCnt="0">
        <dgm:presLayoutVars>
          <dgm:dir/>
          <dgm:animOne val="branch"/>
          <dgm:animLvl val="lvl"/>
        </dgm:presLayoutVars>
      </dgm:prSet>
      <dgm:spPr/>
    </dgm:pt>
    <dgm:pt modelId="{20EEF8CF-B568-432D-8E11-8A7B88D7A38D}" type="pres">
      <dgm:prSet presAssocID="{7E44DD98-65CB-49AB-A39B-FE3C411FAB1C}" presName="thickLine" presStyleLbl="alignNode1" presStyleIdx="0" presStyleCnt="3"/>
      <dgm:spPr/>
    </dgm:pt>
    <dgm:pt modelId="{48041DB9-6A00-4C3A-9E5C-3E6A5BF5909C}" type="pres">
      <dgm:prSet presAssocID="{7E44DD98-65CB-49AB-A39B-FE3C411FAB1C}" presName="horz1" presStyleCnt="0"/>
      <dgm:spPr/>
    </dgm:pt>
    <dgm:pt modelId="{CC4A1A03-AD46-47C2-B93F-1938A13F7D5A}" type="pres">
      <dgm:prSet presAssocID="{7E44DD98-65CB-49AB-A39B-FE3C411FAB1C}" presName="tx1" presStyleLbl="revTx" presStyleIdx="0" presStyleCnt="3"/>
      <dgm:spPr/>
    </dgm:pt>
    <dgm:pt modelId="{E7783A5D-EFCE-4163-8206-7E3772E0BC5D}" type="pres">
      <dgm:prSet presAssocID="{7E44DD98-65CB-49AB-A39B-FE3C411FAB1C}" presName="vert1" presStyleCnt="0"/>
      <dgm:spPr/>
    </dgm:pt>
    <dgm:pt modelId="{48132C3E-01BF-4D83-8088-92D8D59AF368}" type="pres">
      <dgm:prSet presAssocID="{F82E25DC-1AA6-482A-9C37-D835CD9D97AC}" presName="thickLine" presStyleLbl="alignNode1" presStyleIdx="1" presStyleCnt="3"/>
      <dgm:spPr/>
    </dgm:pt>
    <dgm:pt modelId="{D5166EA5-1886-4252-9F45-B1A6474FE050}" type="pres">
      <dgm:prSet presAssocID="{F82E25DC-1AA6-482A-9C37-D835CD9D97AC}" presName="horz1" presStyleCnt="0"/>
      <dgm:spPr/>
    </dgm:pt>
    <dgm:pt modelId="{6E52CC8E-C422-4464-AAF7-186E285174E1}" type="pres">
      <dgm:prSet presAssocID="{F82E25DC-1AA6-482A-9C37-D835CD9D97AC}" presName="tx1" presStyleLbl="revTx" presStyleIdx="1" presStyleCnt="3"/>
      <dgm:spPr/>
    </dgm:pt>
    <dgm:pt modelId="{81930C45-5AF8-432D-BF7D-511FD3EDDEBD}" type="pres">
      <dgm:prSet presAssocID="{F82E25DC-1AA6-482A-9C37-D835CD9D97AC}" presName="vert1" presStyleCnt="0"/>
      <dgm:spPr/>
    </dgm:pt>
    <dgm:pt modelId="{19D215C6-3815-4F21-ABAC-40CC6FF3CF9A}" type="pres">
      <dgm:prSet presAssocID="{4D8E2F33-7A6F-410E-907F-8BD2F411301C}" presName="thickLine" presStyleLbl="alignNode1" presStyleIdx="2" presStyleCnt="3"/>
      <dgm:spPr/>
    </dgm:pt>
    <dgm:pt modelId="{23B7B72E-0E9E-4BA1-BA9E-14DFCA165F17}" type="pres">
      <dgm:prSet presAssocID="{4D8E2F33-7A6F-410E-907F-8BD2F411301C}" presName="horz1" presStyleCnt="0"/>
      <dgm:spPr/>
    </dgm:pt>
    <dgm:pt modelId="{D762506D-204B-4CD5-94B3-82DF86A62A98}" type="pres">
      <dgm:prSet presAssocID="{4D8E2F33-7A6F-410E-907F-8BD2F411301C}" presName="tx1" presStyleLbl="revTx" presStyleIdx="2" presStyleCnt="3"/>
      <dgm:spPr/>
    </dgm:pt>
    <dgm:pt modelId="{4C352F95-0CF3-4B1D-90BB-EC619EB196C1}" type="pres">
      <dgm:prSet presAssocID="{4D8E2F33-7A6F-410E-907F-8BD2F411301C}" presName="vert1" presStyleCnt="0"/>
      <dgm:spPr/>
    </dgm:pt>
  </dgm:ptLst>
  <dgm:cxnLst>
    <dgm:cxn modelId="{83EA0C2C-5DA0-4202-A27F-E10DCC04058D}" type="presOf" srcId="{4D8E2F33-7A6F-410E-907F-8BD2F411301C}" destId="{D762506D-204B-4CD5-94B3-82DF86A62A98}" srcOrd="0" destOrd="0" presId="urn:microsoft.com/office/officeart/2008/layout/LinedList"/>
    <dgm:cxn modelId="{A22D9B6A-85BB-45A3-8A42-A10CA5D03495}" srcId="{7CB5ED42-6DE4-4FC3-9C9D-363C3690F1A3}" destId="{4D8E2F33-7A6F-410E-907F-8BD2F411301C}" srcOrd="2" destOrd="0" parTransId="{CF0704CA-5B4D-4759-A7B7-5915A128EA73}" sibTransId="{B288814D-8D7A-431B-ADED-5A0519E91F88}"/>
    <dgm:cxn modelId="{02BA24CA-4750-4074-9A42-0976BCAFF4B1}" type="presOf" srcId="{7E44DD98-65CB-49AB-A39B-FE3C411FAB1C}" destId="{CC4A1A03-AD46-47C2-B93F-1938A13F7D5A}" srcOrd="0" destOrd="0" presId="urn:microsoft.com/office/officeart/2008/layout/LinedList"/>
    <dgm:cxn modelId="{902455DE-AAE7-43C8-BFAE-2B97C7085464}" srcId="{7CB5ED42-6DE4-4FC3-9C9D-363C3690F1A3}" destId="{F82E25DC-1AA6-482A-9C37-D835CD9D97AC}" srcOrd="1" destOrd="0" parTransId="{4A8569FB-142D-4A50-9EB1-ABFDFBA63B63}" sibTransId="{06BD7244-25CE-4986-8864-C173E6600E7A}"/>
    <dgm:cxn modelId="{FC3C6CE0-73A5-4158-83D1-60628B58876A}" type="presOf" srcId="{7CB5ED42-6DE4-4FC3-9C9D-363C3690F1A3}" destId="{333702D1-DCA2-4EA1-92F4-9080EEA99C4C}" srcOrd="0" destOrd="0" presId="urn:microsoft.com/office/officeart/2008/layout/LinedList"/>
    <dgm:cxn modelId="{54B050F5-D0A8-4703-BE80-86A5D114C78C}" type="presOf" srcId="{F82E25DC-1AA6-482A-9C37-D835CD9D97AC}" destId="{6E52CC8E-C422-4464-AAF7-186E285174E1}" srcOrd="0" destOrd="0" presId="urn:microsoft.com/office/officeart/2008/layout/LinedList"/>
    <dgm:cxn modelId="{C127EEFC-2E43-42D5-8AA9-6B04B1112122}" srcId="{7CB5ED42-6DE4-4FC3-9C9D-363C3690F1A3}" destId="{7E44DD98-65CB-49AB-A39B-FE3C411FAB1C}" srcOrd="0" destOrd="0" parTransId="{6A780E2D-D9BC-4987-AFE6-E82A811F5DA2}" sibTransId="{21882EB5-B86D-4044-9D3C-8078A5F1089D}"/>
    <dgm:cxn modelId="{0C0BD205-A8F9-4818-8763-786C4AC6AED5}" type="presParOf" srcId="{333702D1-DCA2-4EA1-92F4-9080EEA99C4C}" destId="{20EEF8CF-B568-432D-8E11-8A7B88D7A38D}" srcOrd="0" destOrd="0" presId="urn:microsoft.com/office/officeart/2008/layout/LinedList"/>
    <dgm:cxn modelId="{6E9993D4-5FF8-4242-9282-A3719AC7E986}" type="presParOf" srcId="{333702D1-DCA2-4EA1-92F4-9080EEA99C4C}" destId="{48041DB9-6A00-4C3A-9E5C-3E6A5BF5909C}" srcOrd="1" destOrd="0" presId="urn:microsoft.com/office/officeart/2008/layout/LinedList"/>
    <dgm:cxn modelId="{40828A95-7A83-442D-8F95-55FD2B469ED8}" type="presParOf" srcId="{48041DB9-6A00-4C3A-9E5C-3E6A5BF5909C}" destId="{CC4A1A03-AD46-47C2-B93F-1938A13F7D5A}" srcOrd="0" destOrd="0" presId="urn:microsoft.com/office/officeart/2008/layout/LinedList"/>
    <dgm:cxn modelId="{628E6027-5CD0-45C3-B850-3CF8D2436BA1}" type="presParOf" srcId="{48041DB9-6A00-4C3A-9E5C-3E6A5BF5909C}" destId="{E7783A5D-EFCE-4163-8206-7E3772E0BC5D}" srcOrd="1" destOrd="0" presId="urn:microsoft.com/office/officeart/2008/layout/LinedList"/>
    <dgm:cxn modelId="{A18EF913-641D-4666-8AF9-B1A458FBE5DA}" type="presParOf" srcId="{333702D1-DCA2-4EA1-92F4-9080EEA99C4C}" destId="{48132C3E-01BF-4D83-8088-92D8D59AF368}" srcOrd="2" destOrd="0" presId="urn:microsoft.com/office/officeart/2008/layout/LinedList"/>
    <dgm:cxn modelId="{BD13A355-386F-4B5E-B4C8-23D2A37478BE}" type="presParOf" srcId="{333702D1-DCA2-4EA1-92F4-9080EEA99C4C}" destId="{D5166EA5-1886-4252-9F45-B1A6474FE050}" srcOrd="3" destOrd="0" presId="urn:microsoft.com/office/officeart/2008/layout/LinedList"/>
    <dgm:cxn modelId="{B81CB9E2-3DB1-443B-8C20-F5EF6D5A1F02}" type="presParOf" srcId="{D5166EA5-1886-4252-9F45-B1A6474FE050}" destId="{6E52CC8E-C422-4464-AAF7-186E285174E1}" srcOrd="0" destOrd="0" presId="urn:microsoft.com/office/officeart/2008/layout/LinedList"/>
    <dgm:cxn modelId="{84AC6695-6A8F-43B7-A833-55D0A68B8C34}" type="presParOf" srcId="{D5166EA5-1886-4252-9F45-B1A6474FE050}" destId="{81930C45-5AF8-432D-BF7D-511FD3EDDEBD}" srcOrd="1" destOrd="0" presId="urn:microsoft.com/office/officeart/2008/layout/LinedList"/>
    <dgm:cxn modelId="{8655495B-776D-4A96-AFC1-D4FFC758C4F7}" type="presParOf" srcId="{333702D1-DCA2-4EA1-92F4-9080EEA99C4C}" destId="{19D215C6-3815-4F21-ABAC-40CC6FF3CF9A}" srcOrd="4" destOrd="0" presId="urn:microsoft.com/office/officeart/2008/layout/LinedList"/>
    <dgm:cxn modelId="{9E16B565-84FA-4EB3-B7CA-E13DB860E914}" type="presParOf" srcId="{333702D1-DCA2-4EA1-92F4-9080EEA99C4C}" destId="{23B7B72E-0E9E-4BA1-BA9E-14DFCA165F17}" srcOrd="5" destOrd="0" presId="urn:microsoft.com/office/officeart/2008/layout/LinedList"/>
    <dgm:cxn modelId="{10BE80AA-2C40-4648-BCD2-06A352EAF6E1}" type="presParOf" srcId="{23B7B72E-0E9E-4BA1-BA9E-14DFCA165F17}" destId="{D762506D-204B-4CD5-94B3-82DF86A62A98}" srcOrd="0" destOrd="0" presId="urn:microsoft.com/office/officeart/2008/layout/LinedList"/>
    <dgm:cxn modelId="{C7D16924-2124-4E21-821C-CB9822BB76AA}" type="presParOf" srcId="{23B7B72E-0E9E-4BA1-BA9E-14DFCA165F17}" destId="{4C352F95-0CF3-4B1D-90BB-EC619EB196C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EF1FF-CB19-4C2C-BB2F-360FA604E691}">
      <dsp:nvSpPr>
        <dsp:cNvPr id="0" name=""/>
        <dsp:cNvSpPr/>
      </dsp:nvSpPr>
      <dsp:spPr>
        <a:xfrm>
          <a:off x="0" y="67306"/>
          <a:ext cx="6263640" cy="6955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Abstract</a:t>
          </a:r>
        </a:p>
      </dsp:txBody>
      <dsp:txXfrm>
        <a:off x="33955" y="101261"/>
        <a:ext cx="6195730" cy="627655"/>
      </dsp:txXfrm>
    </dsp:sp>
    <dsp:sp modelId="{C669674A-F93F-4398-9175-FC9AE41356EB}">
      <dsp:nvSpPr>
        <dsp:cNvPr id="0" name=""/>
        <dsp:cNvSpPr/>
      </dsp:nvSpPr>
      <dsp:spPr>
        <a:xfrm>
          <a:off x="0" y="846391"/>
          <a:ext cx="6263640" cy="695565"/>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Introduction</a:t>
          </a:r>
        </a:p>
      </dsp:txBody>
      <dsp:txXfrm>
        <a:off x="33955" y="880346"/>
        <a:ext cx="6195730" cy="627655"/>
      </dsp:txXfrm>
    </dsp:sp>
    <dsp:sp modelId="{47C47AD2-4E43-402E-8D62-BBD8F9A74324}">
      <dsp:nvSpPr>
        <dsp:cNvPr id="0" name=""/>
        <dsp:cNvSpPr/>
      </dsp:nvSpPr>
      <dsp:spPr>
        <a:xfrm>
          <a:off x="0" y="1625476"/>
          <a:ext cx="6263640" cy="69556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Objective of the Project</a:t>
          </a:r>
        </a:p>
      </dsp:txBody>
      <dsp:txXfrm>
        <a:off x="33955" y="1659431"/>
        <a:ext cx="6195730" cy="627655"/>
      </dsp:txXfrm>
    </dsp:sp>
    <dsp:sp modelId="{10A02796-F8A4-4C56-B5CA-541B4435D87D}">
      <dsp:nvSpPr>
        <dsp:cNvPr id="0" name=""/>
        <dsp:cNvSpPr/>
      </dsp:nvSpPr>
      <dsp:spPr>
        <a:xfrm>
          <a:off x="0" y="2404561"/>
          <a:ext cx="6263640" cy="69556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Architecture diagram</a:t>
          </a:r>
        </a:p>
      </dsp:txBody>
      <dsp:txXfrm>
        <a:off x="33955" y="2438516"/>
        <a:ext cx="6195730" cy="627655"/>
      </dsp:txXfrm>
    </dsp:sp>
    <dsp:sp modelId="{C7BAEA34-A41D-4AE4-BCF9-4B1BA8DBF737}">
      <dsp:nvSpPr>
        <dsp:cNvPr id="0" name=""/>
        <dsp:cNvSpPr/>
      </dsp:nvSpPr>
      <dsp:spPr>
        <a:xfrm>
          <a:off x="0" y="3183646"/>
          <a:ext cx="6263640" cy="69556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Modules Description </a:t>
          </a:r>
        </a:p>
      </dsp:txBody>
      <dsp:txXfrm>
        <a:off x="33955" y="3217601"/>
        <a:ext cx="6195730" cy="627655"/>
      </dsp:txXfrm>
    </dsp:sp>
    <dsp:sp modelId="{BF8A3C7F-8FE9-4082-963F-0470436AF7D7}">
      <dsp:nvSpPr>
        <dsp:cNvPr id="0" name=""/>
        <dsp:cNvSpPr/>
      </dsp:nvSpPr>
      <dsp:spPr>
        <a:xfrm>
          <a:off x="0" y="3962731"/>
          <a:ext cx="6263640" cy="695565"/>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Conclusion</a:t>
          </a:r>
        </a:p>
      </dsp:txBody>
      <dsp:txXfrm>
        <a:off x="33955" y="3996686"/>
        <a:ext cx="6195730" cy="627655"/>
      </dsp:txXfrm>
    </dsp:sp>
    <dsp:sp modelId="{FEEE4C68-CD89-49D6-A97C-8CD23A5F21B6}">
      <dsp:nvSpPr>
        <dsp:cNvPr id="0" name=""/>
        <dsp:cNvSpPr/>
      </dsp:nvSpPr>
      <dsp:spPr>
        <a:xfrm>
          <a:off x="0" y="4741816"/>
          <a:ext cx="6263640" cy="69556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References</a:t>
          </a:r>
        </a:p>
      </dsp:txBody>
      <dsp:txXfrm>
        <a:off x="33955" y="4775771"/>
        <a:ext cx="6195730" cy="627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4E6FC-99CE-474A-BFFD-C75C052D24CD}">
      <dsp:nvSpPr>
        <dsp:cNvPr id="0" name=""/>
        <dsp:cNvSpPr/>
      </dsp:nvSpPr>
      <dsp:spPr>
        <a:xfrm>
          <a:off x="0" y="0"/>
          <a:ext cx="9288654" cy="11068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endParaRPr lang="en-IN" sz="1700" kern="1200" dirty="0"/>
        </a:p>
        <a:p>
          <a:pPr marL="0" lvl="0" indent="0" algn="l" defTabSz="755650">
            <a:lnSpc>
              <a:spcPct val="90000"/>
            </a:lnSpc>
            <a:spcBef>
              <a:spcPct val="0"/>
            </a:spcBef>
            <a:spcAft>
              <a:spcPct val="35000"/>
            </a:spcAft>
            <a:buNone/>
          </a:pPr>
          <a:r>
            <a:rPr lang="en-US" sz="1700" kern="1200" dirty="0"/>
            <a:t>The project's main goal is to use several sensors such as a load cell, MQ2, MQ9, and LM35 to monitor oxygen levels, hazardous gas levels, and temperature in the medical storage.</a:t>
          </a:r>
        </a:p>
      </dsp:txBody>
      <dsp:txXfrm>
        <a:off x="32418" y="32418"/>
        <a:ext cx="8094307" cy="1041985"/>
      </dsp:txXfrm>
    </dsp:sp>
    <dsp:sp modelId="{80414366-7677-4C36-A0D9-F1F26A0130CB}">
      <dsp:nvSpPr>
        <dsp:cNvPr id="0" name=""/>
        <dsp:cNvSpPr/>
      </dsp:nvSpPr>
      <dsp:spPr>
        <a:xfrm>
          <a:off x="819587" y="1291291"/>
          <a:ext cx="9288654" cy="11068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These sensor values were sent to the ESP8266 module through Arduino, and if they were above or below the threshold limit, an SMS was sent to the maintainer.</a:t>
          </a:r>
        </a:p>
      </dsp:txBody>
      <dsp:txXfrm>
        <a:off x="852005" y="1323709"/>
        <a:ext cx="7684797" cy="1041985"/>
      </dsp:txXfrm>
    </dsp:sp>
    <dsp:sp modelId="{5A249980-A041-40A0-9163-8D911A0D47FC}">
      <dsp:nvSpPr>
        <dsp:cNvPr id="0" name=""/>
        <dsp:cNvSpPr/>
      </dsp:nvSpPr>
      <dsp:spPr>
        <a:xfrm>
          <a:off x="1639174" y="2582583"/>
          <a:ext cx="9288654" cy="110682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Based on past operations data, multiple machine learning techniques such as Ridge, Lasso, </a:t>
          </a:r>
          <a:r>
            <a:rPr lang="en-US" sz="1700" kern="1200" dirty="0" err="1"/>
            <a:t>OrdinaryLinerRegression</a:t>
          </a:r>
          <a:r>
            <a:rPr lang="en-US" sz="1700" kern="1200" dirty="0"/>
            <a:t>, and MLP with </a:t>
          </a:r>
          <a:r>
            <a:rPr lang="en-US" sz="1700" kern="1200" dirty="0" err="1"/>
            <a:t>ReLU</a:t>
          </a:r>
          <a:r>
            <a:rPr lang="en-US" sz="1700" kern="1200" dirty="0"/>
            <a:t> are utilized to determine the quantity of oxygen that should be maintained for the registered operations.</a:t>
          </a:r>
        </a:p>
      </dsp:txBody>
      <dsp:txXfrm>
        <a:off x="1671592" y="2615001"/>
        <a:ext cx="7684797" cy="1041985"/>
      </dsp:txXfrm>
    </dsp:sp>
    <dsp:sp modelId="{1A709408-4135-46F8-A52D-A7B9568E9AF1}">
      <dsp:nvSpPr>
        <dsp:cNvPr id="0" name=""/>
        <dsp:cNvSpPr/>
      </dsp:nvSpPr>
      <dsp:spPr>
        <a:xfrm>
          <a:off x="8569220" y="839339"/>
          <a:ext cx="719433" cy="71943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731092" y="839339"/>
        <a:ext cx="395689" cy="541373"/>
      </dsp:txXfrm>
    </dsp:sp>
    <dsp:sp modelId="{F9256618-7F7B-4D6F-9343-4CB0B3D6C53D}">
      <dsp:nvSpPr>
        <dsp:cNvPr id="0" name=""/>
        <dsp:cNvSpPr/>
      </dsp:nvSpPr>
      <dsp:spPr>
        <a:xfrm>
          <a:off x="9388807" y="2123252"/>
          <a:ext cx="719433" cy="719433"/>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550679" y="2123252"/>
        <a:ext cx="395689" cy="5413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A5C3A-7982-4AF7-8EBC-807749E4C81F}">
      <dsp:nvSpPr>
        <dsp:cNvPr id="0" name=""/>
        <dsp:cNvSpPr/>
      </dsp:nvSpPr>
      <dsp:spPr>
        <a:xfrm rot="16200000">
          <a:off x="2338" y="1178"/>
          <a:ext cx="4348981" cy="434898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100000"/>
            </a:lnSpc>
            <a:spcBef>
              <a:spcPct val="0"/>
            </a:spcBef>
            <a:spcAft>
              <a:spcPct val="35000"/>
            </a:spcAft>
            <a:buNone/>
          </a:pPr>
          <a:r>
            <a:rPr lang="en-US" sz="1700" b="1" kern="1200"/>
            <a:t>A. LM35 Temperature sensor :</a:t>
          </a:r>
          <a:endParaRPr lang="en-US" sz="1700" kern="1200" dirty="0"/>
        </a:p>
      </dsp:txBody>
      <dsp:txXfrm rot="5400000">
        <a:off x="2338" y="1088423"/>
        <a:ext cx="3587909" cy="2174491"/>
      </dsp:txXfrm>
    </dsp:sp>
    <dsp:sp modelId="{8218D363-D583-439C-BFB3-03682F9C48E3}">
      <dsp:nvSpPr>
        <dsp:cNvPr id="0" name=""/>
        <dsp:cNvSpPr/>
      </dsp:nvSpPr>
      <dsp:spPr>
        <a:xfrm rot="5400000">
          <a:off x="6164280" y="1178"/>
          <a:ext cx="4348981" cy="434898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100000"/>
            </a:lnSpc>
            <a:spcBef>
              <a:spcPct val="0"/>
            </a:spcBef>
            <a:spcAft>
              <a:spcPct val="35000"/>
            </a:spcAft>
            <a:buNone/>
          </a:pPr>
          <a:r>
            <a:rPr lang="en-US" sz="1700" kern="1200"/>
            <a:t>The temperature was monitored using an LM35 sensor in this project. It detects temperatures between -55 and 150 degrees Celsius and communicates the information to the Arduino board using A0 pin.</a:t>
          </a:r>
          <a:endParaRPr lang="en-US" sz="1700" kern="1200" dirty="0"/>
        </a:p>
      </dsp:txBody>
      <dsp:txXfrm rot="-5400000">
        <a:off x="6925352" y="1088423"/>
        <a:ext cx="3587909" cy="21744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CF4B3-BA67-4EA8-B403-AECBDCA93606}">
      <dsp:nvSpPr>
        <dsp:cNvPr id="0" name=""/>
        <dsp:cNvSpPr/>
      </dsp:nvSpPr>
      <dsp:spPr>
        <a:xfrm>
          <a:off x="1333" y="110983"/>
          <a:ext cx="4682211" cy="29732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E4AADF-8D45-4002-BD16-DE8B4BD74A8C}">
      <dsp:nvSpPr>
        <dsp:cNvPr id="0" name=""/>
        <dsp:cNvSpPr/>
      </dsp:nvSpPr>
      <dsp:spPr>
        <a:xfrm>
          <a:off x="521579" y="605216"/>
          <a:ext cx="4682211" cy="297320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It's challenging to keep the hospital's oxygen cylinders in good condition. We utilized prediction algorithm to anticipate the amount of oxygen that should be kept for future registered operations in order to sustain the oxygen cylinders.</a:t>
          </a:r>
        </a:p>
      </dsp:txBody>
      <dsp:txXfrm>
        <a:off x="608661" y="692298"/>
        <a:ext cx="4508047" cy="2799040"/>
      </dsp:txXfrm>
    </dsp:sp>
    <dsp:sp modelId="{AEE0E519-FE3F-48E5-9879-162F4CF24D7D}">
      <dsp:nvSpPr>
        <dsp:cNvPr id="0" name=""/>
        <dsp:cNvSpPr/>
      </dsp:nvSpPr>
      <dsp:spPr>
        <a:xfrm>
          <a:off x="5724037" y="110983"/>
          <a:ext cx="4682211" cy="29732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2CC20A-2C8B-42F6-8A23-156046CB0D15}">
      <dsp:nvSpPr>
        <dsp:cNvPr id="0" name=""/>
        <dsp:cNvSpPr/>
      </dsp:nvSpPr>
      <dsp:spPr>
        <a:xfrm>
          <a:off x="6244283" y="605216"/>
          <a:ext cx="4682211" cy="297320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goal of this project was to develop a low-cost mechanism for monitoring and forecasting the oxygen storage system and we achieved the goal.</a:t>
          </a:r>
        </a:p>
      </dsp:txBody>
      <dsp:txXfrm>
        <a:off x="6331365" y="692298"/>
        <a:ext cx="4508047" cy="2799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EF8CF-B568-432D-8E11-8A7B88D7A38D}">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4A1A03-AD46-47C2-B93F-1938A13F7D5A}">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Asrul Adam, Ibrahim Shapiai, Marzuki Khalid," A modified Artificial neural network algorithm for imbalanced data set problem "2010 Second International Conference on Computational Intelligence, Communication Systems and Networks. </a:t>
          </a:r>
          <a:endParaRPr lang="en-US" sz="2200" kern="1200"/>
        </a:p>
      </dsp:txBody>
      <dsp:txXfrm>
        <a:off x="0" y="2124"/>
        <a:ext cx="10515600" cy="1449029"/>
      </dsp:txXfrm>
    </dsp:sp>
    <dsp:sp modelId="{48132C3E-01BF-4D83-8088-92D8D59AF368}">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2CC8E-C422-4464-AAF7-186E285174E1}">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Mr. Nerella Ome1, Mr. G. Someswara Rao2,"Internet of Things (IoT) based Sensors to Cloud system using ESP8266 and Arduino Due"International Journal of Advanced Research in Computer and Communication Engineering.</a:t>
          </a:r>
          <a:endParaRPr lang="en-US" sz="2200" kern="1200"/>
        </a:p>
      </dsp:txBody>
      <dsp:txXfrm>
        <a:off x="0" y="1451154"/>
        <a:ext cx="10515600" cy="1449029"/>
      </dsp:txXfrm>
    </dsp:sp>
    <dsp:sp modelId="{19D215C6-3815-4F21-ABAC-40CC6FF3CF9A}">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2506D-204B-4CD5-94B3-82DF86A62A98}">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Rudrendu Mahindar1, Madhav Prakash2, Sananda Ghosh3, Sumani Mukherjee4 andDr. Rabindranath Ghosh5,"IoT-based Home Appliances Control System Using NodeMCU and Blynk Server"International Advanced Research Journal in Science, Engineering and Technology.</a:t>
          </a:r>
          <a:endParaRPr lang="en-US" sz="2200" kern="1200"/>
        </a:p>
      </dsp:txBody>
      <dsp:txXfrm>
        <a:off x="0" y="2900183"/>
        <a:ext cx="10515600" cy="1449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EDE7-B3D2-455C-ADF7-275D25981E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4CC045-C01F-4895-87C3-86F486F4A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96C7565-FD14-42EB-A04A-8E7A979CECE5}"/>
              </a:ext>
            </a:extLst>
          </p:cNvPr>
          <p:cNvSpPr>
            <a:spLocks noGrp="1"/>
          </p:cNvSpPr>
          <p:nvPr>
            <p:ph type="dt" sz="half" idx="10"/>
          </p:nvPr>
        </p:nvSpPr>
        <p:spPr/>
        <p:txBody>
          <a:bodyPr/>
          <a:lstStyle/>
          <a:p>
            <a:fld id="{9A622D38-463C-4D76-BE9C-CFC0D1A3A3DF}" type="datetimeFigureOut">
              <a:rPr lang="en-IN" smtClean="0"/>
              <a:t>15-12-2021</a:t>
            </a:fld>
            <a:endParaRPr lang="en-IN"/>
          </a:p>
        </p:txBody>
      </p:sp>
      <p:sp>
        <p:nvSpPr>
          <p:cNvPr id="5" name="Footer Placeholder 4">
            <a:extLst>
              <a:ext uri="{FF2B5EF4-FFF2-40B4-BE49-F238E27FC236}">
                <a16:creationId xmlns:a16="http://schemas.microsoft.com/office/drawing/2014/main" id="{8CB88E10-7EFB-464B-9836-4D18736E99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465CB2-F0A1-4F55-9681-FBFD5CDF5244}"/>
              </a:ext>
            </a:extLst>
          </p:cNvPr>
          <p:cNvSpPr>
            <a:spLocks noGrp="1"/>
          </p:cNvSpPr>
          <p:nvPr>
            <p:ph type="sldNum" sz="quarter" idx="12"/>
          </p:nvPr>
        </p:nvSpPr>
        <p:spPr/>
        <p:txBody>
          <a:bodyPr/>
          <a:lstStyle/>
          <a:p>
            <a:fld id="{E28083EF-9601-4E7E-903C-5E1DC01A29D5}" type="slidenum">
              <a:rPr lang="en-IN" smtClean="0"/>
              <a:t>‹#›</a:t>
            </a:fld>
            <a:endParaRPr lang="en-IN"/>
          </a:p>
        </p:txBody>
      </p:sp>
    </p:spTree>
    <p:extLst>
      <p:ext uri="{BB962C8B-B14F-4D97-AF65-F5344CB8AC3E}">
        <p14:creationId xmlns:p14="http://schemas.microsoft.com/office/powerpoint/2010/main" val="45027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54B4-02F7-4E35-B27F-FF05B74DE8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31A534-E14E-4853-BB72-A6D1594550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8BDACC-ABB1-430C-8092-CB432ACC9C3A}"/>
              </a:ext>
            </a:extLst>
          </p:cNvPr>
          <p:cNvSpPr>
            <a:spLocks noGrp="1"/>
          </p:cNvSpPr>
          <p:nvPr>
            <p:ph type="dt" sz="half" idx="10"/>
          </p:nvPr>
        </p:nvSpPr>
        <p:spPr/>
        <p:txBody>
          <a:bodyPr/>
          <a:lstStyle/>
          <a:p>
            <a:fld id="{9A622D38-463C-4D76-BE9C-CFC0D1A3A3DF}" type="datetimeFigureOut">
              <a:rPr lang="en-IN" smtClean="0"/>
              <a:t>15-12-2021</a:t>
            </a:fld>
            <a:endParaRPr lang="en-IN"/>
          </a:p>
        </p:txBody>
      </p:sp>
      <p:sp>
        <p:nvSpPr>
          <p:cNvPr id="5" name="Footer Placeholder 4">
            <a:extLst>
              <a:ext uri="{FF2B5EF4-FFF2-40B4-BE49-F238E27FC236}">
                <a16:creationId xmlns:a16="http://schemas.microsoft.com/office/drawing/2014/main" id="{09FE064C-EEE6-4348-9127-B94372BCF1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86198C-E789-4702-81E4-7FF57B84C68D}"/>
              </a:ext>
            </a:extLst>
          </p:cNvPr>
          <p:cNvSpPr>
            <a:spLocks noGrp="1"/>
          </p:cNvSpPr>
          <p:nvPr>
            <p:ph type="sldNum" sz="quarter" idx="12"/>
          </p:nvPr>
        </p:nvSpPr>
        <p:spPr/>
        <p:txBody>
          <a:bodyPr/>
          <a:lstStyle/>
          <a:p>
            <a:fld id="{E28083EF-9601-4E7E-903C-5E1DC01A29D5}" type="slidenum">
              <a:rPr lang="en-IN" smtClean="0"/>
              <a:t>‹#›</a:t>
            </a:fld>
            <a:endParaRPr lang="en-IN"/>
          </a:p>
        </p:txBody>
      </p:sp>
    </p:spTree>
    <p:extLst>
      <p:ext uri="{BB962C8B-B14F-4D97-AF65-F5344CB8AC3E}">
        <p14:creationId xmlns:p14="http://schemas.microsoft.com/office/powerpoint/2010/main" val="494599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7D0C8-5892-4781-816E-BB7C4649E8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58FD04-AB65-44F6-9941-A6B1DE1CB0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65400D-00AF-47B2-B2B2-03C74E7729D3}"/>
              </a:ext>
            </a:extLst>
          </p:cNvPr>
          <p:cNvSpPr>
            <a:spLocks noGrp="1"/>
          </p:cNvSpPr>
          <p:nvPr>
            <p:ph type="dt" sz="half" idx="10"/>
          </p:nvPr>
        </p:nvSpPr>
        <p:spPr/>
        <p:txBody>
          <a:bodyPr/>
          <a:lstStyle/>
          <a:p>
            <a:fld id="{9A622D38-463C-4D76-BE9C-CFC0D1A3A3DF}" type="datetimeFigureOut">
              <a:rPr lang="en-IN" smtClean="0"/>
              <a:t>15-12-2021</a:t>
            </a:fld>
            <a:endParaRPr lang="en-IN"/>
          </a:p>
        </p:txBody>
      </p:sp>
      <p:sp>
        <p:nvSpPr>
          <p:cNvPr id="5" name="Footer Placeholder 4">
            <a:extLst>
              <a:ext uri="{FF2B5EF4-FFF2-40B4-BE49-F238E27FC236}">
                <a16:creationId xmlns:a16="http://schemas.microsoft.com/office/drawing/2014/main" id="{521B8D62-865B-4FC3-8A4B-8BB11CBC26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AB0C14-CAF3-411D-B5C9-05F9B7BA995B}"/>
              </a:ext>
            </a:extLst>
          </p:cNvPr>
          <p:cNvSpPr>
            <a:spLocks noGrp="1"/>
          </p:cNvSpPr>
          <p:nvPr>
            <p:ph type="sldNum" sz="quarter" idx="12"/>
          </p:nvPr>
        </p:nvSpPr>
        <p:spPr/>
        <p:txBody>
          <a:bodyPr/>
          <a:lstStyle/>
          <a:p>
            <a:fld id="{E28083EF-9601-4E7E-903C-5E1DC01A29D5}" type="slidenum">
              <a:rPr lang="en-IN" smtClean="0"/>
              <a:t>‹#›</a:t>
            </a:fld>
            <a:endParaRPr lang="en-IN"/>
          </a:p>
        </p:txBody>
      </p:sp>
    </p:spTree>
    <p:extLst>
      <p:ext uri="{BB962C8B-B14F-4D97-AF65-F5344CB8AC3E}">
        <p14:creationId xmlns:p14="http://schemas.microsoft.com/office/powerpoint/2010/main" val="2537541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0BC-3CD9-4003-A96F-3B746871BF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87313F-E60B-4FD3-9A62-99F06B57B7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3916A9-2DB1-46FF-9A76-FE94AADBBB8E}"/>
              </a:ext>
            </a:extLst>
          </p:cNvPr>
          <p:cNvSpPr>
            <a:spLocks noGrp="1"/>
          </p:cNvSpPr>
          <p:nvPr>
            <p:ph type="dt" sz="half" idx="10"/>
          </p:nvPr>
        </p:nvSpPr>
        <p:spPr/>
        <p:txBody>
          <a:bodyPr/>
          <a:lstStyle/>
          <a:p>
            <a:fld id="{9A622D38-463C-4D76-BE9C-CFC0D1A3A3DF}" type="datetimeFigureOut">
              <a:rPr lang="en-IN" smtClean="0"/>
              <a:t>15-12-2021</a:t>
            </a:fld>
            <a:endParaRPr lang="en-IN"/>
          </a:p>
        </p:txBody>
      </p:sp>
      <p:sp>
        <p:nvSpPr>
          <p:cNvPr id="5" name="Footer Placeholder 4">
            <a:extLst>
              <a:ext uri="{FF2B5EF4-FFF2-40B4-BE49-F238E27FC236}">
                <a16:creationId xmlns:a16="http://schemas.microsoft.com/office/drawing/2014/main" id="{98BE2D46-FDA5-446F-A001-394FA00F9A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401454-C5EF-4ED0-A4CB-E069B46114F8}"/>
              </a:ext>
            </a:extLst>
          </p:cNvPr>
          <p:cNvSpPr>
            <a:spLocks noGrp="1"/>
          </p:cNvSpPr>
          <p:nvPr>
            <p:ph type="sldNum" sz="quarter" idx="12"/>
          </p:nvPr>
        </p:nvSpPr>
        <p:spPr/>
        <p:txBody>
          <a:bodyPr/>
          <a:lstStyle/>
          <a:p>
            <a:fld id="{E28083EF-9601-4E7E-903C-5E1DC01A29D5}" type="slidenum">
              <a:rPr lang="en-IN" smtClean="0"/>
              <a:t>‹#›</a:t>
            </a:fld>
            <a:endParaRPr lang="en-IN"/>
          </a:p>
        </p:txBody>
      </p:sp>
    </p:spTree>
    <p:extLst>
      <p:ext uri="{BB962C8B-B14F-4D97-AF65-F5344CB8AC3E}">
        <p14:creationId xmlns:p14="http://schemas.microsoft.com/office/powerpoint/2010/main" val="1249612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D9F0-76F4-4F1A-8F5D-4CBAB50AEC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8E57698-01D2-4753-8199-590A0B29A6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431B0D-F4FD-4D00-953C-4604B802A17C}"/>
              </a:ext>
            </a:extLst>
          </p:cNvPr>
          <p:cNvSpPr>
            <a:spLocks noGrp="1"/>
          </p:cNvSpPr>
          <p:nvPr>
            <p:ph type="dt" sz="half" idx="10"/>
          </p:nvPr>
        </p:nvSpPr>
        <p:spPr/>
        <p:txBody>
          <a:bodyPr/>
          <a:lstStyle/>
          <a:p>
            <a:fld id="{9A622D38-463C-4D76-BE9C-CFC0D1A3A3DF}" type="datetimeFigureOut">
              <a:rPr lang="en-IN" smtClean="0"/>
              <a:t>15-12-2021</a:t>
            </a:fld>
            <a:endParaRPr lang="en-IN"/>
          </a:p>
        </p:txBody>
      </p:sp>
      <p:sp>
        <p:nvSpPr>
          <p:cNvPr id="5" name="Footer Placeholder 4">
            <a:extLst>
              <a:ext uri="{FF2B5EF4-FFF2-40B4-BE49-F238E27FC236}">
                <a16:creationId xmlns:a16="http://schemas.microsoft.com/office/drawing/2014/main" id="{C3AD85E8-9945-4E93-92CA-62A34DA764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695D53-48BD-40E9-8BC5-4C0A0FB1FA5C}"/>
              </a:ext>
            </a:extLst>
          </p:cNvPr>
          <p:cNvSpPr>
            <a:spLocks noGrp="1"/>
          </p:cNvSpPr>
          <p:nvPr>
            <p:ph type="sldNum" sz="quarter" idx="12"/>
          </p:nvPr>
        </p:nvSpPr>
        <p:spPr/>
        <p:txBody>
          <a:bodyPr/>
          <a:lstStyle/>
          <a:p>
            <a:fld id="{E28083EF-9601-4E7E-903C-5E1DC01A29D5}" type="slidenum">
              <a:rPr lang="en-IN" smtClean="0"/>
              <a:t>‹#›</a:t>
            </a:fld>
            <a:endParaRPr lang="en-IN"/>
          </a:p>
        </p:txBody>
      </p:sp>
    </p:spTree>
    <p:extLst>
      <p:ext uri="{BB962C8B-B14F-4D97-AF65-F5344CB8AC3E}">
        <p14:creationId xmlns:p14="http://schemas.microsoft.com/office/powerpoint/2010/main" val="4134723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777D-2FAC-4153-B152-DE9433CFF4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354E58-FAA4-473B-9546-C81446B9DD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0561C5-176D-44E8-89F6-F7C602BB41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89DEAD-04FD-4561-AAFC-CEC7372F5326}"/>
              </a:ext>
            </a:extLst>
          </p:cNvPr>
          <p:cNvSpPr>
            <a:spLocks noGrp="1"/>
          </p:cNvSpPr>
          <p:nvPr>
            <p:ph type="dt" sz="half" idx="10"/>
          </p:nvPr>
        </p:nvSpPr>
        <p:spPr/>
        <p:txBody>
          <a:bodyPr/>
          <a:lstStyle/>
          <a:p>
            <a:fld id="{9A622D38-463C-4D76-BE9C-CFC0D1A3A3DF}" type="datetimeFigureOut">
              <a:rPr lang="en-IN" smtClean="0"/>
              <a:t>15-12-2021</a:t>
            </a:fld>
            <a:endParaRPr lang="en-IN"/>
          </a:p>
        </p:txBody>
      </p:sp>
      <p:sp>
        <p:nvSpPr>
          <p:cNvPr id="6" name="Footer Placeholder 5">
            <a:extLst>
              <a:ext uri="{FF2B5EF4-FFF2-40B4-BE49-F238E27FC236}">
                <a16:creationId xmlns:a16="http://schemas.microsoft.com/office/drawing/2014/main" id="{F72A8158-2F9D-4169-9EAD-E147582C34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62BB72-B746-4C7A-8E47-266889BDE0B3}"/>
              </a:ext>
            </a:extLst>
          </p:cNvPr>
          <p:cNvSpPr>
            <a:spLocks noGrp="1"/>
          </p:cNvSpPr>
          <p:nvPr>
            <p:ph type="sldNum" sz="quarter" idx="12"/>
          </p:nvPr>
        </p:nvSpPr>
        <p:spPr/>
        <p:txBody>
          <a:bodyPr/>
          <a:lstStyle/>
          <a:p>
            <a:fld id="{E28083EF-9601-4E7E-903C-5E1DC01A29D5}" type="slidenum">
              <a:rPr lang="en-IN" smtClean="0"/>
              <a:t>‹#›</a:t>
            </a:fld>
            <a:endParaRPr lang="en-IN"/>
          </a:p>
        </p:txBody>
      </p:sp>
    </p:spTree>
    <p:extLst>
      <p:ext uri="{BB962C8B-B14F-4D97-AF65-F5344CB8AC3E}">
        <p14:creationId xmlns:p14="http://schemas.microsoft.com/office/powerpoint/2010/main" val="2090323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EDC1-7332-4731-A1C2-3998291631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E75403-26A6-4691-8ABE-364FE1D3BD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FA334D-3A96-4885-B9FA-975A866876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B732593-D913-46BC-87A7-BC610BCBCF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5A5B71-59B2-4D49-AF85-1968990A14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5CDD19-C8F8-48A8-B051-38DDD4C60791}"/>
              </a:ext>
            </a:extLst>
          </p:cNvPr>
          <p:cNvSpPr>
            <a:spLocks noGrp="1"/>
          </p:cNvSpPr>
          <p:nvPr>
            <p:ph type="dt" sz="half" idx="10"/>
          </p:nvPr>
        </p:nvSpPr>
        <p:spPr/>
        <p:txBody>
          <a:bodyPr/>
          <a:lstStyle/>
          <a:p>
            <a:fld id="{9A622D38-463C-4D76-BE9C-CFC0D1A3A3DF}" type="datetimeFigureOut">
              <a:rPr lang="en-IN" smtClean="0"/>
              <a:t>15-12-2021</a:t>
            </a:fld>
            <a:endParaRPr lang="en-IN"/>
          </a:p>
        </p:txBody>
      </p:sp>
      <p:sp>
        <p:nvSpPr>
          <p:cNvPr id="8" name="Footer Placeholder 7">
            <a:extLst>
              <a:ext uri="{FF2B5EF4-FFF2-40B4-BE49-F238E27FC236}">
                <a16:creationId xmlns:a16="http://schemas.microsoft.com/office/drawing/2014/main" id="{8C755142-B4A7-46BE-A21E-20F73D66EE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8D91E5-7E85-4AD2-851F-D1F4B50D2C75}"/>
              </a:ext>
            </a:extLst>
          </p:cNvPr>
          <p:cNvSpPr>
            <a:spLocks noGrp="1"/>
          </p:cNvSpPr>
          <p:nvPr>
            <p:ph type="sldNum" sz="quarter" idx="12"/>
          </p:nvPr>
        </p:nvSpPr>
        <p:spPr/>
        <p:txBody>
          <a:bodyPr/>
          <a:lstStyle/>
          <a:p>
            <a:fld id="{E28083EF-9601-4E7E-903C-5E1DC01A29D5}" type="slidenum">
              <a:rPr lang="en-IN" smtClean="0"/>
              <a:t>‹#›</a:t>
            </a:fld>
            <a:endParaRPr lang="en-IN"/>
          </a:p>
        </p:txBody>
      </p:sp>
    </p:spTree>
    <p:extLst>
      <p:ext uri="{BB962C8B-B14F-4D97-AF65-F5344CB8AC3E}">
        <p14:creationId xmlns:p14="http://schemas.microsoft.com/office/powerpoint/2010/main" val="511956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2BB27-B609-466F-8478-41FCAC136A5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4AE6BB-30FB-4557-A8EE-B41BF89AB49F}"/>
              </a:ext>
            </a:extLst>
          </p:cNvPr>
          <p:cNvSpPr>
            <a:spLocks noGrp="1"/>
          </p:cNvSpPr>
          <p:nvPr>
            <p:ph type="dt" sz="half" idx="10"/>
          </p:nvPr>
        </p:nvSpPr>
        <p:spPr/>
        <p:txBody>
          <a:bodyPr/>
          <a:lstStyle/>
          <a:p>
            <a:fld id="{9A622D38-463C-4D76-BE9C-CFC0D1A3A3DF}" type="datetimeFigureOut">
              <a:rPr lang="en-IN" smtClean="0"/>
              <a:t>15-12-2021</a:t>
            </a:fld>
            <a:endParaRPr lang="en-IN"/>
          </a:p>
        </p:txBody>
      </p:sp>
      <p:sp>
        <p:nvSpPr>
          <p:cNvPr id="4" name="Footer Placeholder 3">
            <a:extLst>
              <a:ext uri="{FF2B5EF4-FFF2-40B4-BE49-F238E27FC236}">
                <a16:creationId xmlns:a16="http://schemas.microsoft.com/office/drawing/2014/main" id="{5211A5D4-96B3-4F76-B339-FF3C3A2F55B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8B4F541-B027-4844-9225-015934D36517}"/>
              </a:ext>
            </a:extLst>
          </p:cNvPr>
          <p:cNvSpPr>
            <a:spLocks noGrp="1"/>
          </p:cNvSpPr>
          <p:nvPr>
            <p:ph type="sldNum" sz="quarter" idx="12"/>
          </p:nvPr>
        </p:nvSpPr>
        <p:spPr/>
        <p:txBody>
          <a:bodyPr/>
          <a:lstStyle/>
          <a:p>
            <a:fld id="{E28083EF-9601-4E7E-903C-5E1DC01A29D5}" type="slidenum">
              <a:rPr lang="en-IN" smtClean="0"/>
              <a:t>‹#›</a:t>
            </a:fld>
            <a:endParaRPr lang="en-IN"/>
          </a:p>
        </p:txBody>
      </p:sp>
    </p:spTree>
    <p:extLst>
      <p:ext uri="{BB962C8B-B14F-4D97-AF65-F5344CB8AC3E}">
        <p14:creationId xmlns:p14="http://schemas.microsoft.com/office/powerpoint/2010/main" val="76980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E497B-96D3-42AD-A9A0-541415BB1E8A}"/>
              </a:ext>
            </a:extLst>
          </p:cNvPr>
          <p:cNvSpPr>
            <a:spLocks noGrp="1"/>
          </p:cNvSpPr>
          <p:nvPr>
            <p:ph type="dt" sz="half" idx="10"/>
          </p:nvPr>
        </p:nvSpPr>
        <p:spPr/>
        <p:txBody>
          <a:bodyPr/>
          <a:lstStyle/>
          <a:p>
            <a:fld id="{9A622D38-463C-4D76-BE9C-CFC0D1A3A3DF}" type="datetimeFigureOut">
              <a:rPr lang="en-IN" smtClean="0"/>
              <a:t>15-12-2021</a:t>
            </a:fld>
            <a:endParaRPr lang="en-IN"/>
          </a:p>
        </p:txBody>
      </p:sp>
      <p:sp>
        <p:nvSpPr>
          <p:cNvPr id="3" name="Footer Placeholder 2">
            <a:extLst>
              <a:ext uri="{FF2B5EF4-FFF2-40B4-BE49-F238E27FC236}">
                <a16:creationId xmlns:a16="http://schemas.microsoft.com/office/drawing/2014/main" id="{45F030B1-284D-40B5-866C-215827F6BEF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CBA5BF-D887-4227-9242-77A569AF9348}"/>
              </a:ext>
            </a:extLst>
          </p:cNvPr>
          <p:cNvSpPr>
            <a:spLocks noGrp="1"/>
          </p:cNvSpPr>
          <p:nvPr>
            <p:ph type="sldNum" sz="quarter" idx="12"/>
          </p:nvPr>
        </p:nvSpPr>
        <p:spPr/>
        <p:txBody>
          <a:bodyPr/>
          <a:lstStyle/>
          <a:p>
            <a:fld id="{E28083EF-9601-4E7E-903C-5E1DC01A29D5}" type="slidenum">
              <a:rPr lang="en-IN" smtClean="0"/>
              <a:t>‹#›</a:t>
            </a:fld>
            <a:endParaRPr lang="en-IN"/>
          </a:p>
        </p:txBody>
      </p:sp>
    </p:spTree>
    <p:extLst>
      <p:ext uri="{BB962C8B-B14F-4D97-AF65-F5344CB8AC3E}">
        <p14:creationId xmlns:p14="http://schemas.microsoft.com/office/powerpoint/2010/main" val="3443800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704B-98DD-4FE8-8F5E-55564521C7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F5C3EC5-A7CE-478C-8083-DC2003F101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757C7D2-506E-4917-99C2-6BDFF2B8C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56B66E-B081-4EFE-9F7A-D742B64592BB}"/>
              </a:ext>
            </a:extLst>
          </p:cNvPr>
          <p:cNvSpPr>
            <a:spLocks noGrp="1"/>
          </p:cNvSpPr>
          <p:nvPr>
            <p:ph type="dt" sz="half" idx="10"/>
          </p:nvPr>
        </p:nvSpPr>
        <p:spPr/>
        <p:txBody>
          <a:bodyPr/>
          <a:lstStyle/>
          <a:p>
            <a:fld id="{9A622D38-463C-4D76-BE9C-CFC0D1A3A3DF}" type="datetimeFigureOut">
              <a:rPr lang="en-IN" smtClean="0"/>
              <a:t>15-12-2021</a:t>
            </a:fld>
            <a:endParaRPr lang="en-IN"/>
          </a:p>
        </p:txBody>
      </p:sp>
      <p:sp>
        <p:nvSpPr>
          <p:cNvPr id="6" name="Footer Placeholder 5">
            <a:extLst>
              <a:ext uri="{FF2B5EF4-FFF2-40B4-BE49-F238E27FC236}">
                <a16:creationId xmlns:a16="http://schemas.microsoft.com/office/drawing/2014/main" id="{CE4C2189-4FAF-4021-8101-374BE3BA83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FF5A86-C4D7-42E9-AA1F-8B73266DD959}"/>
              </a:ext>
            </a:extLst>
          </p:cNvPr>
          <p:cNvSpPr>
            <a:spLocks noGrp="1"/>
          </p:cNvSpPr>
          <p:nvPr>
            <p:ph type="sldNum" sz="quarter" idx="12"/>
          </p:nvPr>
        </p:nvSpPr>
        <p:spPr/>
        <p:txBody>
          <a:bodyPr/>
          <a:lstStyle/>
          <a:p>
            <a:fld id="{E28083EF-9601-4E7E-903C-5E1DC01A29D5}" type="slidenum">
              <a:rPr lang="en-IN" smtClean="0"/>
              <a:t>‹#›</a:t>
            </a:fld>
            <a:endParaRPr lang="en-IN"/>
          </a:p>
        </p:txBody>
      </p:sp>
    </p:spTree>
    <p:extLst>
      <p:ext uri="{BB962C8B-B14F-4D97-AF65-F5344CB8AC3E}">
        <p14:creationId xmlns:p14="http://schemas.microsoft.com/office/powerpoint/2010/main" val="416334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3CE-F8EB-4C99-91B7-D68015D28E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5FBC86-CF03-4493-96B1-E185546227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CFAD76F-14ED-41F4-9FB1-EA133A23B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7E810-C599-465D-A299-5002C620FA05}"/>
              </a:ext>
            </a:extLst>
          </p:cNvPr>
          <p:cNvSpPr>
            <a:spLocks noGrp="1"/>
          </p:cNvSpPr>
          <p:nvPr>
            <p:ph type="dt" sz="half" idx="10"/>
          </p:nvPr>
        </p:nvSpPr>
        <p:spPr/>
        <p:txBody>
          <a:bodyPr/>
          <a:lstStyle/>
          <a:p>
            <a:fld id="{9A622D38-463C-4D76-BE9C-CFC0D1A3A3DF}" type="datetimeFigureOut">
              <a:rPr lang="en-IN" smtClean="0"/>
              <a:t>15-12-2021</a:t>
            </a:fld>
            <a:endParaRPr lang="en-IN"/>
          </a:p>
        </p:txBody>
      </p:sp>
      <p:sp>
        <p:nvSpPr>
          <p:cNvPr id="6" name="Footer Placeholder 5">
            <a:extLst>
              <a:ext uri="{FF2B5EF4-FFF2-40B4-BE49-F238E27FC236}">
                <a16:creationId xmlns:a16="http://schemas.microsoft.com/office/drawing/2014/main" id="{13D89863-4F58-4C9B-A10A-687459D9BF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31F4EC-90EE-472F-97DE-57FBC79293EE}"/>
              </a:ext>
            </a:extLst>
          </p:cNvPr>
          <p:cNvSpPr>
            <a:spLocks noGrp="1"/>
          </p:cNvSpPr>
          <p:nvPr>
            <p:ph type="sldNum" sz="quarter" idx="12"/>
          </p:nvPr>
        </p:nvSpPr>
        <p:spPr/>
        <p:txBody>
          <a:bodyPr/>
          <a:lstStyle/>
          <a:p>
            <a:fld id="{E28083EF-9601-4E7E-903C-5E1DC01A29D5}" type="slidenum">
              <a:rPr lang="en-IN" smtClean="0"/>
              <a:t>‹#›</a:t>
            </a:fld>
            <a:endParaRPr lang="en-IN"/>
          </a:p>
        </p:txBody>
      </p:sp>
    </p:spTree>
    <p:extLst>
      <p:ext uri="{BB962C8B-B14F-4D97-AF65-F5344CB8AC3E}">
        <p14:creationId xmlns:p14="http://schemas.microsoft.com/office/powerpoint/2010/main" val="1641824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FF07E-956E-4456-8304-67D590AADE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B493D9-ED9A-44EA-995D-F43389D0A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58769B-A34C-46B1-83C3-DB62E4159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22D38-463C-4D76-BE9C-CFC0D1A3A3DF}" type="datetimeFigureOut">
              <a:rPr lang="en-IN" smtClean="0"/>
              <a:t>15-12-2021</a:t>
            </a:fld>
            <a:endParaRPr lang="en-IN"/>
          </a:p>
        </p:txBody>
      </p:sp>
      <p:sp>
        <p:nvSpPr>
          <p:cNvPr id="5" name="Footer Placeholder 4">
            <a:extLst>
              <a:ext uri="{FF2B5EF4-FFF2-40B4-BE49-F238E27FC236}">
                <a16:creationId xmlns:a16="http://schemas.microsoft.com/office/drawing/2014/main" id="{4574A7FA-C1FE-4728-9D41-5A99539B80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02D5B6E-337E-4B22-9927-54AA30A073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8083EF-9601-4E7E-903C-5E1DC01A29D5}" type="slidenum">
              <a:rPr lang="en-IN" smtClean="0"/>
              <a:t>‹#›</a:t>
            </a:fld>
            <a:endParaRPr lang="en-IN"/>
          </a:p>
        </p:txBody>
      </p:sp>
    </p:spTree>
    <p:extLst>
      <p:ext uri="{BB962C8B-B14F-4D97-AF65-F5344CB8AC3E}">
        <p14:creationId xmlns:p14="http://schemas.microsoft.com/office/powerpoint/2010/main" val="3898952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f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3.xml"/><Relationship Id="rId7" Type="http://schemas.openxmlformats.org/officeDocument/2006/relationships/image" Target="../media/image6.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6" name="Group 55">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57" name="Freeform: Shape 56">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63" name="Freeform: Shape 62">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CAB39F0-8EA1-4D11-B944-39C63A228536}"/>
              </a:ext>
            </a:extLst>
          </p:cNvPr>
          <p:cNvSpPr>
            <a:spLocks noGrp="1"/>
          </p:cNvSpPr>
          <p:nvPr>
            <p:ph type="ctrTitle"/>
          </p:nvPr>
        </p:nvSpPr>
        <p:spPr>
          <a:xfrm>
            <a:off x="804672" y="1055098"/>
            <a:ext cx="5760719" cy="4747805"/>
          </a:xfrm>
        </p:spPr>
        <p:txBody>
          <a:bodyPr anchor="ctr">
            <a:normAutofit/>
          </a:bodyPr>
          <a:lstStyle/>
          <a:p>
            <a:pPr algn="l"/>
            <a:r>
              <a:rPr lang="en-US" sz="4000" b="1" dirty="0">
                <a:solidFill>
                  <a:schemeClr val="tx2"/>
                </a:solidFill>
                <a:latin typeface="Times New Roman" panose="02020603050405020304" pitchFamily="18" charset="0"/>
                <a:cs typeface="Times New Roman" panose="02020603050405020304" pitchFamily="18" charset="0"/>
              </a:rPr>
              <a:t>PREDICTION AND MONITORING OF MEDICAL STORAGE SYSTEM USING MACHINE LEARNING AND IOT</a:t>
            </a:r>
            <a:endParaRPr lang="en-IN" sz="4000" b="1" dirty="0">
              <a:solidFill>
                <a:schemeClr val="tx2"/>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2F6A77B-475B-4785-BD86-2B030434044B}"/>
              </a:ext>
            </a:extLst>
          </p:cNvPr>
          <p:cNvSpPr>
            <a:spLocks noGrp="1"/>
          </p:cNvSpPr>
          <p:nvPr>
            <p:ph type="subTitle" idx="1"/>
          </p:nvPr>
        </p:nvSpPr>
        <p:spPr>
          <a:xfrm>
            <a:off x="8342357" y="1638300"/>
            <a:ext cx="3330531" cy="3581400"/>
          </a:xfrm>
        </p:spPr>
        <p:txBody>
          <a:bodyPr anchor="ctr">
            <a:normAutofit/>
          </a:bodyPr>
          <a:lstStyle/>
          <a:p>
            <a:pPr algn="l"/>
            <a:r>
              <a:rPr lang="en-IN" dirty="0">
                <a:solidFill>
                  <a:schemeClr val="tx2"/>
                </a:solidFill>
                <a:latin typeface="Times New Roman" panose="02020603050405020304" pitchFamily="18" charset="0"/>
                <a:cs typeface="Times New Roman" panose="02020603050405020304" pitchFamily="18" charset="0"/>
              </a:rPr>
              <a:t>PRESENTATION BY -</a:t>
            </a:r>
          </a:p>
          <a:p>
            <a:pPr marL="514350" indent="-514350" algn="l">
              <a:buAutoNum type="arabicParenR"/>
            </a:pPr>
            <a:r>
              <a:rPr lang="en-IN" dirty="0">
                <a:solidFill>
                  <a:schemeClr val="tx2"/>
                </a:solidFill>
                <a:latin typeface="Times New Roman" panose="02020603050405020304" pitchFamily="18" charset="0"/>
                <a:cs typeface="Times New Roman" panose="02020603050405020304" pitchFamily="18" charset="0"/>
              </a:rPr>
              <a:t>DEVA GOPIKRISHNA PRASAD SIRIGIRI</a:t>
            </a:r>
          </a:p>
          <a:p>
            <a:pPr marL="514350" indent="-514350" algn="l">
              <a:buAutoNum type="arabicParenR"/>
            </a:pPr>
            <a:r>
              <a:rPr lang="en-IN" dirty="0">
                <a:solidFill>
                  <a:schemeClr val="tx2"/>
                </a:solidFill>
                <a:latin typeface="Times New Roman" panose="02020603050405020304" pitchFamily="18" charset="0"/>
                <a:cs typeface="Times New Roman" panose="02020603050405020304" pitchFamily="18" charset="0"/>
              </a:rPr>
              <a:t>SAI TEJA VENIGALLA    </a:t>
            </a:r>
          </a:p>
        </p:txBody>
      </p:sp>
      <p:pic>
        <p:nvPicPr>
          <p:cNvPr id="4" name="Picture 3" descr="Icon&#10;&#10;Description automatically generated">
            <a:extLst>
              <a:ext uri="{FF2B5EF4-FFF2-40B4-BE49-F238E27FC236}">
                <a16:creationId xmlns:a16="http://schemas.microsoft.com/office/drawing/2014/main" id="{43AA4B27-7E85-413C-A584-C6351755A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388126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endParaRPr lang="en-US" sz="2000" b="1" dirty="0"/>
          </a:p>
        </p:txBody>
      </p:sp>
      <p:pic>
        <p:nvPicPr>
          <p:cNvPr id="7" name="Picture 6"/>
          <p:cNvPicPr/>
          <p:nvPr/>
        </p:nvPicPr>
        <p:blipFill>
          <a:blip r:embed="rId2"/>
          <a:stretch>
            <a:fillRect/>
          </a:stretch>
        </p:blipFill>
        <p:spPr>
          <a:xfrm>
            <a:off x="5628838" y="2699958"/>
            <a:ext cx="5226516" cy="2652218"/>
          </a:xfrm>
          <a:prstGeom prst="rect">
            <a:avLst/>
          </a:prstGeom>
        </p:spPr>
      </p:pic>
      <p:sp>
        <p:nvSpPr>
          <p:cNvPr id="9" name="Rectangle 8"/>
          <p:cNvSpPr/>
          <p:nvPr/>
        </p:nvSpPr>
        <p:spPr>
          <a:xfrm>
            <a:off x="1147544" y="2842557"/>
            <a:ext cx="4171950" cy="1990288"/>
          </a:xfrm>
          <a:prstGeom prst="rect">
            <a:avLst/>
          </a:prstGeom>
        </p:spPr>
        <p:txBody>
          <a:bodyPr wrap="square">
            <a:spAutoFit/>
          </a:bodyPr>
          <a:lstStyle/>
          <a:p>
            <a:pPr>
              <a:spcBef>
                <a:spcPts val="360"/>
              </a:spcBef>
              <a:buClr>
                <a:schemeClr val="dk1"/>
              </a:buClr>
              <a:buSzPts val="1100"/>
            </a:pPr>
            <a:r>
              <a:rPr lang="en-US" sz="2000" dirty="0"/>
              <a:t>Figure represents  the connection between LM35,MQ2 and MQ9 sensors to the Arduino. </a:t>
            </a:r>
          </a:p>
          <a:p>
            <a:pPr>
              <a:spcBef>
                <a:spcPts val="360"/>
              </a:spcBef>
              <a:buClr>
                <a:schemeClr val="dk1"/>
              </a:buClr>
              <a:buSzPts val="1100"/>
            </a:pPr>
            <a:r>
              <a:rPr lang="en-US" sz="2000" dirty="0"/>
              <a:t>And connectivity of Arduino to the Microsoft SQL data base and firebase cloud using ESP8266 Wi-Fi module. </a:t>
            </a:r>
          </a:p>
        </p:txBody>
      </p:sp>
      <p:pic>
        <p:nvPicPr>
          <p:cNvPr id="10" name="Picture 9" descr="Icon&#10;&#10;Description automatically generated">
            <a:extLst>
              <a:ext uri="{FF2B5EF4-FFF2-40B4-BE49-F238E27FC236}">
                <a16:creationId xmlns:a16="http://schemas.microsoft.com/office/drawing/2014/main" id="{BA4B708D-18A8-4D7E-B236-1F06339EC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
        <p:nvSpPr>
          <p:cNvPr id="11" name="TextBox 10">
            <a:extLst>
              <a:ext uri="{FF2B5EF4-FFF2-40B4-BE49-F238E27FC236}">
                <a16:creationId xmlns:a16="http://schemas.microsoft.com/office/drawing/2014/main" id="{EE03EEA3-1BE8-41D3-A72E-31A0D529D732}"/>
              </a:ext>
            </a:extLst>
          </p:cNvPr>
          <p:cNvSpPr txBox="1"/>
          <p:nvPr/>
        </p:nvSpPr>
        <p:spPr>
          <a:xfrm>
            <a:off x="3924300" y="386834"/>
            <a:ext cx="6096000" cy="707886"/>
          </a:xfrm>
          <a:prstGeom prst="rect">
            <a:avLst/>
          </a:prstGeom>
          <a:noFill/>
        </p:spPr>
        <p:txBody>
          <a:bodyPr wrap="square">
            <a:spAutoFit/>
          </a:bodyPr>
          <a:lstStyle/>
          <a:p>
            <a:pPr algn="just"/>
            <a:r>
              <a:rPr lang="en-IN" sz="4000" dirty="0"/>
              <a:t>Hardware Connections</a:t>
            </a:r>
            <a:endParaRPr lang="en-US" sz="4000" dirty="0"/>
          </a:p>
        </p:txBody>
      </p:sp>
    </p:spTree>
    <p:extLst>
      <p:ext uri="{BB962C8B-B14F-4D97-AF65-F5344CB8AC3E}">
        <p14:creationId xmlns:p14="http://schemas.microsoft.com/office/powerpoint/2010/main" val="867704748"/>
      </p:ext>
    </p:extLst>
  </p:cSld>
  <p:clrMapOvr>
    <a:masterClrMapping/>
  </p:clrMapOvr>
  <mc:AlternateContent xmlns:mc="http://schemas.openxmlformats.org/markup-compatibility/2006" xmlns:p14="http://schemas.microsoft.com/office/powerpoint/2010/main">
    <mc:Choice Requires="p14">
      <p:transition spd="slow" p14:dur="2000" advTm="105128">
        <p14:ferris dir="l"/>
      </p:transition>
    </mc:Choice>
    <mc:Fallback xmlns="">
      <p:transition spd="slow" advTm="10512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3C98-5BC8-481F-A74E-6AD13FAE969A}"/>
              </a:ext>
            </a:extLst>
          </p:cNvPr>
          <p:cNvSpPr>
            <a:spLocks noGrp="1"/>
          </p:cNvSpPr>
          <p:nvPr>
            <p:ph type="title"/>
          </p:nvPr>
        </p:nvSpPr>
        <p:spPr/>
        <p:txBody>
          <a:bodyPr/>
          <a:lstStyle/>
          <a:p>
            <a:br>
              <a:rPr lang="en-IN" dirty="0"/>
            </a:br>
            <a:r>
              <a:rPr lang="en-IN" dirty="0"/>
              <a:t>Wi-Fi Module Connection’s</a:t>
            </a:r>
          </a:p>
        </p:txBody>
      </p:sp>
      <p:pic>
        <p:nvPicPr>
          <p:cNvPr id="4" name="Content Placeholder 3" descr="A picture containing text, electronics, circuit&#10;&#10;Description automatically generated">
            <a:extLst>
              <a:ext uri="{FF2B5EF4-FFF2-40B4-BE49-F238E27FC236}">
                <a16:creationId xmlns:a16="http://schemas.microsoft.com/office/drawing/2014/main" id="{EF4A320C-D2E3-4B83-8179-01614384E2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5944" y="1887970"/>
            <a:ext cx="5827551" cy="4351338"/>
          </a:xfrm>
          <a:prstGeom prst="rect">
            <a:avLst/>
          </a:prstGeom>
        </p:spPr>
      </p:pic>
      <p:sp>
        <p:nvSpPr>
          <p:cNvPr id="6" name="TextBox 5">
            <a:extLst>
              <a:ext uri="{FF2B5EF4-FFF2-40B4-BE49-F238E27FC236}">
                <a16:creationId xmlns:a16="http://schemas.microsoft.com/office/drawing/2014/main" id="{EB989D51-8322-42EA-BDB9-81C9EFFD1A35}"/>
              </a:ext>
            </a:extLst>
          </p:cNvPr>
          <p:cNvSpPr txBox="1"/>
          <p:nvPr/>
        </p:nvSpPr>
        <p:spPr>
          <a:xfrm>
            <a:off x="1028701" y="1887970"/>
            <a:ext cx="4977243" cy="3970318"/>
          </a:xfrm>
          <a:prstGeom prst="rect">
            <a:avLst/>
          </a:prstGeom>
          <a:noFill/>
        </p:spPr>
        <p:txBody>
          <a:bodyPr wrap="square" rtlCol="0">
            <a:spAutoFit/>
          </a:bodyPr>
          <a:lstStyle/>
          <a:p>
            <a:pPr marL="285750" indent="-285750">
              <a:buFont typeface="Arial" panose="020B0604020202020204" pitchFamily="34" charset="0"/>
              <a:buChar char="•"/>
            </a:pPr>
            <a:r>
              <a:rPr lang="en-IN" dirty="0"/>
              <a:t>Load Cell as four </a:t>
            </a:r>
            <a:r>
              <a:rPr lang="en-IN" dirty="0" err="1"/>
              <a:t>colored</a:t>
            </a:r>
            <a:r>
              <a:rPr lang="en-IN" dirty="0"/>
              <a:t> wires :</a:t>
            </a:r>
          </a:p>
          <a:p>
            <a:endParaRPr lang="en-IN" dirty="0"/>
          </a:p>
          <a:p>
            <a:r>
              <a:rPr lang="en-IN" dirty="0"/>
              <a:t>      Red connected to E+,</a:t>
            </a:r>
          </a:p>
          <a:p>
            <a:r>
              <a:rPr lang="en-IN" dirty="0"/>
              <a:t>      Black connected to E-,</a:t>
            </a:r>
          </a:p>
          <a:p>
            <a:r>
              <a:rPr lang="en-IN" dirty="0"/>
              <a:t>      White connected to A+,</a:t>
            </a:r>
          </a:p>
          <a:p>
            <a:r>
              <a:rPr lang="en-IN" dirty="0"/>
              <a:t>       Green connected to A-.</a:t>
            </a:r>
          </a:p>
          <a:p>
            <a:endParaRPr lang="en-IN" dirty="0"/>
          </a:p>
          <a:p>
            <a:pPr marL="285750" indent="-285750">
              <a:buFont typeface="Arial" panose="020B0604020202020204" pitchFamily="34" charset="0"/>
              <a:buChar char="•"/>
            </a:pPr>
            <a:r>
              <a:rPr lang="en-IN" dirty="0"/>
              <a:t>Arduino Connections :</a:t>
            </a:r>
          </a:p>
          <a:p>
            <a:endParaRPr lang="en-IN" dirty="0"/>
          </a:p>
          <a:p>
            <a:r>
              <a:rPr lang="en-IN" dirty="0"/>
              <a:t>      Ground to Arduino Ground,</a:t>
            </a:r>
          </a:p>
          <a:p>
            <a:r>
              <a:rPr lang="en-IN" dirty="0"/>
              <a:t>      </a:t>
            </a:r>
            <a:r>
              <a:rPr lang="en-IN" dirty="0" err="1"/>
              <a:t>Vcc</a:t>
            </a:r>
            <a:r>
              <a:rPr lang="en-IN" dirty="0"/>
              <a:t> to Arduino </a:t>
            </a:r>
            <a:r>
              <a:rPr lang="en-IN" dirty="0" err="1"/>
              <a:t>Vcc</a:t>
            </a:r>
            <a:r>
              <a:rPr lang="en-IN" dirty="0"/>
              <a:t>,</a:t>
            </a:r>
          </a:p>
          <a:p>
            <a:r>
              <a:rPr lang="en-IN" dirty="0"/>
              <a:t>      Digital IO Connection to 4</a:t>
            </a:r>
            <a:r>
              <a:rPr lang="en-IN" baseline="30000" dirty="0"/>
              <a:t>th</a:t>
            </a:r>
            <a:r>
              <a:rPr lang="en-IN" dirty="0"/>
              <a:t> pin of Arduino,</a:t>
            </a:r>
          </a:p>
          <a:p>
            <a:r>
              <a:rPr lang="en-IN" dirty="0"/>
              <a:t>      Clock Pin to 5</a:t>
            </a:r>
            <a:r>
              <a:rPr lang="en-IN" baseline="30000" dirty="0"/>
              <a:t>th</a:t>
            </a:r>
            <a:r>
              <a:rPr lang="en-IN" dirty="0"/>
              <a:t> pin of Arduino.</a:t>
            </a:r>
          </a:p>
          <a:p>
            <a:r>
              <a:rPr lang="en-IN" dirty="0"/>
              <a:t>   </a:t>
            </a:r>
          </a:p>
        </p:txBody>
      </p:sp>
      <p:pic>
        <p:nvPicPr>
          <p:cNvPr id="5" name="Picture 4" descr="Icon&#10;&#10;Description automatically generated">
            <a:extLst>
              <a:ext uri="{FF2B5EF4-FFF2-40B4-BE49-F238E27FC236}">
                <a16:creationId xmlns:a16="http://schemas.microsoft.com/office/drawing/2014/main" id="{4AD0E4CF-DD57-47EE-92FA-620E54FEF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3911651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A0E2D-34D5-427A-AD80-35D6ACDB2C52}"/>
              </a:ext>
            </a:extLst>
          </p:cNvPr>
          <p:cNvSpPr>
            <a:spLocks noGrp="1"/>
          </p:cNvSpPr>
          <p:nvPr>
            <p:ph type="title"/>
          </p:nvPr>
        </p:nvSpPr>
        <p:spPr>
          <a:xfrm>
            <a:off x="838200" y="284102"/>
            <a:ext cx="10515600" cy="1220607"/>
          </a:xfrm>
        </p:spPr>
        <p:txBody>
          <a:bodyPr/>
          <a:lstStyle/>
          <a:p>
            <a:r>
              <a:rPr lang="en-IN" dirty="0"/>
              <a:t>                      Hardware Connection</a:t>
            </a:r>
          </a:p>
        </p:txBody>
      </p:sp>
      <p:sp>
        <p:nvSpPr>
          <p:cNvPr id="3" name="Content Placeholder 2">
            <a:extLst>
              <a:ext uri="{FF2B5EF4-FFF2-40B4-BE49-F238E27FC236}">
                <a16:creationId xmlns:a16="http://schemas.microsoft.com/office/drawing/2014/main" id="{266E5F7D-7C42-46B7-B447-9E952FD8175C}"/>
              </a:ext>
            </a:extLst>
          </p:cNvPr>
          <p:cNvSpPr>
            <a:spLocks noGrp="1"/>
          </p:cNvSpPr>
          <p:nvPr>
            <p:ph idx="1"/>
          </p:nvPr>
        </p:nvSpPr>
        <p:spPr>
          <a:xfrm>
            <a:off x="838200" y="1863523"/>
            <a:ext cx="10515600" cy="4595150"/>
          </a:xfrm>
        </p:spPr>
        <p:txBody>
          <a:bodyPr>
            <a:normAutofit fontScale="85000" lnSpcReduction="20000"/>
          </a:bodyPr>
          <a:lstStyle/>
          <a:p>
            <a:r>
              <a:rPr lang="en-IN" dirty="0"/>
              <a:t>LM35(TEMPERATURE SENSOR) :</a:t>
            </a:r>
          </a:p>
          <a:p>
            <a:pPr marL="0" indent="0">
              <a:buNone/>
            </a:pPr>
            <a:r>
              <a:rPr lang="en-IN" dirty="0"/>
              <a:t>             Analog Pin connected to A0 </a:t>
            </a:r>
            <a:r>
              <a:rPr lang="en-IN" dirty="0" err="1"/>
              <a:t>anolog</a:t>
            </a:r>
            <a:r>
              <a:rPr lang="en-IN" dirty="0"/>
              <a:t> pin of </a:t>
            </a:r>
            <a:r>
              <a:rPr lang="en-IN" dirty="0" err="1"/>
              <a:t>arduino</a:t>
            </a:r>
            <a:r>
              <a:rPr lang="en-IN" dirty="0"/>
              <a:t>, where data transmission occurs.</a:t>
            </a:r>
          </a:p>
          <a:p>
            <a:r>
              <a:rPr lang="en-IN" dirty="0"/>
              <a:t>MQ2 and MQ9 Sensor’s : </a:t>
            </a:r>
          </a:p>
          <a:p>
            <a:pPr marL="0" indent="0">
              <a:buNone/>
            </a:pPr>
            <a:r>
              <a:rPr lang="en-IN" dirty="0"/>
              <a:t>       MQ2 and MQ9  are connected to the A2 and A3 pins of </a:t>
            </a:r>
            <a:r>
              <a:rPr lang="en-IN" dirty="0" err="1"/>
              <a:t>arduino</a:t>
            </a:r>
            <a:r>
              <a:rPr lang="en-IN" dirty="0"/>
              <a:t>.</a:t>
            </a:r>
          </a:p>
          <a:p>
            <a:pPr marL="0" indent="0">
              <a:buNone/>
            </a:pPr>
            <a:endParaRPr lang="en-IN" dirty="0"/>
          </a:p>
          <a:p>
            <a:r>
              <a:rPr lang="en-IN" dirty="0"/>
              <a:t>Three sensor’s LM35,MQ2 and MQ9 has voltage pin and ground pin, connected to Arduino </a:t>
            </a:r>
            <a:r>
              <a:rPr lang="en-IN" dirty="0" err="1"/>
              <a:t>Vcc</a:t>
            </a:r>
            <a:r>
              <a:rPr lang="en-IN" dirty="0"/>
              <a:t> , Gnd.</a:t>
            </a:r>
          </a:p>
          <a:p>
            <a:r>
              <a:rPr lang="en-IN" dirty="0"/>
              <a:t>Sensed data from the </a:t>
            </a:r>
            <a:r>
              <a:rPr lang="en-IN" dirty="0" err="1"/>
              <a:t>ardunio</a:t>
            </a:r>
            <a:r>
              <a:rPr lang="en-IN" dirty="0"/>
              <a:t> was collected through the </a:t>
            </a:r>
            <a:r>
              <a:rPr lang="en-IN" dirty="0" err="1"/>
              <a:t>rx</a:t>
            </a:r>
            <a:r>
              <a:rPr lang="en-IN" dirty="0"/>
              <a:t> and </a:t>
            </a:r>
            <a:r>
              <a:rPr lang="en-IN" dirty="0" err="1"/>
              <a:t>tx</a:t>
            </a:r>
            <a:r>
              <a:rPr lang="en-IN" dirty="0"/>
              <a:t> pins of </a:t>
            </a:r>
            <a:r>
              <a:rPr lang="en-IN" dirty="0" err="1"/>
              <a:t>arduino</a:t>
            </a:r>
            <a:r>
              <a:rPr lang="en-IN" dirty="0"/>
              <a:t> to node </a:t>
            </a:r>
            <a:r>
              <a:rPr lang="en-IN" dirty="0" err="1"/>
              <a:t>mcu</a:t>
            </a:r>
            <a:r>
              <a:rPr lang="en-IN" dirty="0"/>
              <a:t>(</a:t>
            </a:r>
            <a:r>
              <a:rPr lang="en-IN" i="0" dirty="0">
                <a:solidFill>
                  <a:srgbClr val="202124"/>
                </a:solidFill>
                <a:effectLst/>
              </a:rPr>
              <a:t>Node Micro-Controller Unit</a:t>
            </a:r>
            <a:r>
              <a:rPr lang="en-IN" dirty="0"/>
              <a:t>).</a:t>
            </a:r>
          </a:p>
          <a:p>
            <a:r>
              <a:rPr lang="en-IN" dirty="0"/>
              <a:t>The data collected to the Azure using </a:t>
            </a:r>
            <a:r>
              <a:rPr lang="en-IN" dirty="0" err="1"/>
              <a:t>nodemcu</a:t>
            </a:r>
            <a:r>
              <a:rPr lang="en-IN" dirty="0"/>
              <a:t>.</a:t>
            </a:r>
          </a:p>
          <a:p>
            <a:endParaRPr lang="en-IN" dirty="0"/>
          </a:p>
          <a:p>
            <a:pPr marL="0" indent="0">
              <a:buNone/>
            </a:pPr>
            <a:r>
              <a:rPr lang="en-IN" dirty="0"/>
              <a:t>                   </a:t>
            </a:r>
          </a:p>
          <a:p>
            <a:endParaRPr lang="en-IN" dirty="0"/>
          </a:p>
          <a:p>
            <a:pPr marL="0" indent="0">
              <a:buNone/>
            </a:pPr>
            <a:endParaRPr lang="en-IN" dirty="0"/>
          </a:p>
        </p:txBody>
      </p:sp>
      <p:pic>
        <p:nvPicPr>
          <p:cNvPr id="4" name="Picture 3" descr="Icon&#10;&#10;Description automatically generated">
            <a:extLst>
              <a:ext uri="{FF2B5EF4-FFF2-40B4-BE49-F238E27FC236}">
                <a16:creationId xmlns:a16="http://schemas.microsoft.com/office/drawing/2014/main" id="{A8903C0F-2738-4126-B4BE-658B75DF1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3022614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39F0-8EA1-4D11-B944-39C63A228536}"/>
              </a:ext>
            </a:extLst>
          </p:cNvPr>
          <p:cNvSpPr>
            <a:spLocks noGrp="1"/>
          </p:cNvSpPr>
          <p:nvPr>
            <p:ph type="ctrTitle"/>
          </p:nvPr>
        </p:nvSpPr>
        <p:spPr>
          <a:xfrm>
            <a:off x="804672" y="1055098"/>
            <a:ext cx="5760719" cy="4747805"/>
          </a:xfrm>
        </p:spPr>
        <p:txBody>
          <a:bodyPr anchor="ctr">
            <a:normAutofit/>
          </a:bodyPr>
          <a:lstStyle/>
          <a:p>
            <a:pPr algn="l"/>
            <a:r>
              <a:rPr lang="en-US" sz="4000" b="1" dirty="0">
                <a:solidFill>
                  <a:schemeClr val="tx2"/>
                </a:solidFill>
                <a:latin typeface="Times New Roman" panose="02020603050405020304" pitchFamily="18" charset="0"/>
                <a:cs typeface="Times New Roman" panose="02020603050405020304" pitchFamily="18" charset="0"/>
              </a:rPr>
              <a:t>          Hardware Details</a:t>
            </a:r>
            <a:endParaRPr lang="en-IN" sz="4000" b="1" dirty="0">
              <a:solidFill>
                <a:schemeClr val="tx2"/>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2F6A77B-475B-4785-BD86-2B030434044B}"/>
              </a:ext>
            </a:extLst>
          </p:cNvPr>
          <p:cNvSpPr>
            <a:spLocks noGrp="1"/>
          </p:cNvSpPr>
          <p:nvPr>
            <p:ph type="subTitle" idx="1"/>
          </p:nvPr>
        </p:nvSpPr>
        <p:spPr>
          <a:xfrm>
            <a:off x="8342357" y="1638300"/>
            <a:ext cx="3330531" cy="3581400"/>
          </a:xfrm>
        </p:spPr>
        <p:txBody>
          <a:bodyPr anchor="ctr">
            <a:normAutofit/>
          </a:bodyPr>
          <a:lstStyle/>
          <a:p>
            <a:pPr algn="l"/>
            <a:endParaRPr lang="en-IN" dirty="0">
              <a:solidFill>
                <a:schemeClr val="tx2"/>
              </a:solidFill>
              <a:latin typeface="Times New Roman" panose="02020603050405020304" pitchFamily="18" charset="0"/>
              <a:cs typeface="Times New Roman" panose="02020603050405020304" pitchFamily="18" charset="0"/>
            </a:endParaRPr>
          </a:p>
        </p:txBody>
      </p:sp>
      <p:pic>
        <p:nvPicPr>
          <p:cNvPr id="4" name="Picture 3" descr="Icon&#10;&#10;Description automatically generated">
            <a:extLst>
              <a:ext uri="{FF2B5EF4-FFF2-40B4-BE49-F238E27FC236}">
                <a16:creationId xmlns:a16="http://schemas.microsoft.com/office/drawing/2014/main" id="{43AA4B27-7E85-413C-A584-C6351755A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42477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099B1-D867-4B0D-9EE2-F009F78D4A5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D11A5625-EC18-4AE8-A3C2-6DE2FAF45B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4667" y="1825625"/>
            <a:ext cx="7762665" cy="4351338"/>
          </a:xfrm>
        </p:spPr>
      </p:pic>
      <p:pic>
        <p:nvPicPr>
          <p:cNvPr id="6" name="Picture 5" descr="Icon&#10;&#10;Description automatically generated">
            <a:extLst>
              <a:ext uri="{FF2B5EF4-FFF2-40B4-BE49-F238E27FC236}">
                <a16:creationId xmlns:a16="http://schemas.microsoft.com/office/drawing/2014/main" id="{F370E63D-823C-4585-9D77-83B9B9C7F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2689275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39F0-8EA1-4D11-B944-39C63A228536}"/>
              </a:ext>
            </a:extLst>
          </p:cNvPr>
          <p:cNvSpPr>
            <a:spLocks noGrp="1"/>
          </p:cNvSpPr>
          <p:nvPr>
            <p:ph type="ctrTitle"/>
          </p:nvPr>
        </p:nvSpPr>
        <p:spPr>
          <a:xfrm>
            <a:off x="804672" y="1055098"/>
            <a:ext cx="5760719" cy="4747805"/>
          </a:xfrm>
        </p:spPr>
        <p:txBody>
          <a:bodyPr anchor="ctr">
            <a:normAutofit/>
          </a:bodyPr>
          <a:lstStyle/>
          <a:p>
            <a:pPr algn="l"/>
            <a:r>
              <a:rPr lang="en-US" sz="4000" b="1" dirty="0">
                <a:solidFill>
                  <a:schemeClr val="tx2"/>
                </a:solidFill>
                <a:latin typeface="Times New Roman" panose="02020603050405020304" pitchFamily="18" charset="0"/>
                <a:cs typeface="Times New Roman" panose="02020603050405020304" pitchFamily="18" charset="0"/>
              </a:rPr>
              <a:t>               Software Details</a:t>
            </a:r>
            <a:endParaRPr lang="en-IN" sz="4000" b="1" dirty="0">
              <a:solidFill>
                <a:schemeClr val="tx2"/>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2F6A77B-475B-4785-BD86-2B030434044B}"/>
              </a:ext>
            </a:extLst>
          </p:cNvPr>
          <p:cNvSpPr>
            <a:spLocks noGrp="1"/>
          </p:cNvSpPr>
          <p:nvPr>
            <p:ph type="subTitle" idx="1"/>
          </p:nvPr>
        </p:nvSpPr>
        <p:spPr>
          <a:xfrm>
            <a:off x="8342357" y="1638300"/>
            <a:ext cx="3330531" cy="3581400"/>
          </a:xfrm>
        </p:spPr>
        <p:txBody>
          <a:bodyPr anchor="ctr">
            <a:normAutofit/>
          </a:bodyPr>
          <a:lstStyle/>
          <a:p>
            <a:pPr algn="l"/>
            <a:endParaRPr lang="en-IN" dirty="0">
              <a:solidFill>
                <a:schemeClr val="tx2"/>
              </a:solidFill>
              <a:latin typeface="Times New Roman" panose="02020603050405020304" pitchFamily="18" charset="0"/>
              <a:cs typeface="Times New Roman" panose="02020603050405020304" pitchFamily="18" charset="0"/>
            </a:endParaRPr>
          </a:p>
        </p:txBody>
      </p:sp>
      <p:pic>
        <p:nvPicPr>
          <p:cNvPr id="4" name="Picture 3" descr="Icon&#10;&#10;Description automatically generated">
            <a:extLst>
              <a:ext uri="{FF2B5EF4-FFF2-40B4-BE49-F238E27FC236}">
                <a16:creationId xmlns:a16="http://schemas.microsoft.com/office/drawing/2014/main" id="{43AA4B27-7E85-413C-A584-C6351755A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58851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15CEC-C52A-4570-8225-3522EAB5F507}"/>
              </a:ext>
            </a:extLst>
          </p:cNvPr>
          <p:cNvSpPr>
            <a:spLocks noGrp="1"/>
          </p:cNvSpPr>
          <p:nvPr>
            <p:ph type="title"/>
          </p:nvPr>
        </p:nvSpPr>
        <p:spPr/>
        <p:txBody>
          <a:bodyPr/>
          <a:lstStyle/>
          <a:p>
            <a:r>
              <a:rPr lang="en-US" dirty="0"/>
              <a:t>        </a:t>
            </a:r>
            <a:r>
              <a:rPr lang="en-US" dirty="0" err="1"/>
              <a:t>DeskTop</a:t>
            </a:r>
            <a:r>
              <a:rPr lang="en-US" dirty="0"/>
              <a:t> Application</a:t>
            </a:r>
          </a:p>
        </p:txBody>
      </p:sp>
      <p:pic>
        <p:nvPicPr>
          <p:cNvPr id="5" name="Content Placeholder 4">
            <a:extLst>
              <a:ext uri="{FF2B5EF4-FFF2-40B4-BE49-F238E27FC236}">
                <a16:creationId xmlns:a16="http://schemas.microsoft.com/office/drawing/2014/main" id="{C4F88418-4232-4792-9A91-D56FBB6BB622}"/>
              </a:ext>
            </a:extLst>
          </p:cNvPr>
          <p:cNvPicPr>
            <a:picLocks noGrp="1" noChangeAspect="1"/>
          </p:cNvPicPr>
          <p:nvPr>
            <p:ph idx="1"/>
          </p:nvPr>
        </p:nvPicPr>
        <p:blipFill>
          <a:blip r:embed="rId2"/>
          <a:stretch>
            <a:fillRect/>
          </a:stretch>
        </p:blipFill>
        <p:spPr>
          <a:xfrm>
            <a:off x="1875266" y="1825625"/>
            <a:ext cx="8441468" cy="4351338"/>
          </a:xfrm>
        </p:spPr>
      </p:pic>
      <p:pic>
        <p:nvPicPr>
          <p:cNvPr id="6" name="Picture 5" descr="Icon&#10;&#10;Description automatically generated">
            <a:extLst>
              <a:ext uri="{FF2B5EF4-FFF2-40B4-BE49-F238E27FC236}">
                <a16:creationId xmlns:a16="http://schemas.microsoft.com/office/drawing/2014/main" id="{46705E85-BD11-4783-8EC6-596317E7B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4234056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5A2D-32C8-4241-96C3-06BD2F051AD1}"/>
              </a:ext>
            </a:extLst>
          </p:cNvPr>
          <p:cNvSpPr>
            <a:spLocks noGrp="1"/>
          </p:cNvSpPr>
          <p:nvPr>
            <p:ph type="title"/>
          </p:nvPr>
        </p:nvSpPr>
        <p:spPr/>
        <p:txBody>
          <a:bodyPr/>
          <a:lstStyle/>
          <a:p>
            <a:pPr algn="ctr"/>
            <a:r>
              <a:rPr lang="en-US" dirty="0"/>
              <a:t>Cont..</a:t>
            </a:r>
          </a:p>
        </p:txBody>
      </p:sp>
      <p:pic>
        <p:nvPicPr>
          <p:cNvPr id="5" name="Content Placeholder 4">
            <a:extLst>
              <a:ext uri="{FF2B5EF4-FFF2-40B4-BE49-F238E27FC236}">
                <a16:creationId xmlns:a16="http://schemas.microsoft.com/office/drawing/2014/main" id="{FE1A8578-49AD-470E-A193-1A858CBEF78D}"/>
              </a:ext>
            </a:extLst>
          </p:cNvPr>
          <p:cNvPicPr>
            <a:picLocks noGrp="1" noChangeAspect="1"/>
          </p:cNvPicPr>
          <p:nvPr>
            <p:ph idx="1"/>
          </p:nvPr>
        </p:nvPicPr>
        <p:blipFill>
          <a:blip r:embed="rId2"/>
          <a:stretch>
            <a:fillRect/>
          </a:stretch>
        </p:blipFill>
        <p:spPr>
          <a:xfrm>
            <a:off x="2683973" y="1825625"/>
            <a:ext cx="6824053" cy="4351338"/>
          </a:xfrm>
        </p:spPr>
      </p:pic>
      <p:pic>
        <p:nvPicPr>
          <p:cNvPr id="6" name="Picture 5" descr="Icon&#10;&#10;Description automatically generated">
            <a:extLst>
              <a:ext uri="{FF2B5EF4-FFF2-40B4-BE49-F238E27FC236}">
                <a16:creationId xmlns:a16="http://schemas.microsoft.com/office/drawing/2014/main" id="{8D535AB6-DD17-4658-B1C4-460CB89F7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2108629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A33C-A1B8-4E4E-93D1-1960881D2A6C}"/>
              </a:ext>
            </a:extLst>
          </p:cNvPr>
          <p:cNvSpPr>
            <a:spLocks noGrp="1"/>
          </p:cNvSpPr>
          <p:nvPr>
            <p:ph type="title"/>
          </p:nvPr>
        </p:nvSpPr>
        <p:spPr/>
        <p:txBody>
          <a:bodyPr/>
          <a:lstStyle/>
          <a:p>
            <a:pPr algn="ctr"/>
            <a:r>
              <a:rPr lang="en-US" dirty="0"/>
              <a:t>Arduino</a:t>
            </a:r>
          </a:p>
        </p:txBody>
      </p:sp>
      <p:pic>
        <p:nvPicPr>
          <p:cNvPr id="5" name="Content Placeholder 4">
            <a:extLst>
              <a:ext uri="{FF2B5EF4-FFF2-40B4-BE49-F238E27FC236}">
                <a16:creationId xmlns:a16="http://schemas.microsoft.com/office/drawing/2014/main" id="{30D11F20-678C-4014-A74C-EBAEC1E5BE88}"/>
              </a:ext>
            </a:extLst>
          </p:cNvPr>
          <p:cNvPicPr>
            <a:picLocks noGrp="1" noChangeAspect="1"/>
          </p:cNvPicPr>
          <p:nvPr>
            <p:ph idx="1"/>
          </p:nvPr>
        </p:nvPicPr>
        <p:blipFill>
          <a:blip r:embed="rId2"/>
          <a:stretch>
            <a:fillRect/>
          </a:stretch>
        </p:blipFill>
        <p:spPr>
          <a:xfrm>
            <a:off x="1376928" y="1581272"/>
            <a:ext cx="3214322" cy="4740070"/>
          </a:xfrm>
        </p:spPr>
      </p:pic>
      <p:pic>
        <p:nvPicPr>
          <p:cNvPr id="7" name="Picture 6">
            <a:extLst>
              <a:ext uri="{FF2B5EF4-FFF2-40B4-BE49-F238E27FC236}">
                <a16:creationId xmlns:a16="http://schemas.microsoft.com/office/drawing/2014/main" id="{D0C7C05C-F904-44C3-81A3-5E2E73AEDCA4}"/>
              </a:ext>
            </a:extLst>
          </p:cNvPr>
          <p:cNvPicPr>
            <a:picLocks noChangeAspect="1"/>
          </p:cNvPicPr>
          <p:nvPr/>
        </p:nvPicPr>
        <p:blipFill>
          <a:blip r:embed="rId3"/>
          <a:stretch>
            <a:fillRect/>
          </a:stretch>
        </p:blipFill>
        <p:spPr>
          <a:xfrm>
            <a:off x="6096000" y="1690688"/>
            <a:ext cx="4804047" cy="4802187"/>
          </a:xfrm>
          <a:prstGeom prst="rect">
            <a:avLst/>
          </a:prstGeom>
        </p:spPr>
      </p:pic>
      <p:pic>
        <p:nvPicPr>
          <p:cNvPr id="8" name="Picture 7" descr="Icon&#10;&#10;Description automatically generated">
            <a:extLst>
              <a:ext uri="{FF2B5EF4-FFF2-40B4-BE49-F238E27FC236}">
                <a16:creationId xmlns:a16="http://schemas.microsoft.com/office/drawing/2014/main" id="{5BB9BA17-3B33-488F-9419-BD8288BB8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986266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87E5-75AB-4861-A5BA-B0E006E36E2D}"/>
              </a:ext>
            </a:extLst>
          </p:cNvPr>
          <p:cNvSpPr>
            <a:spLocks noGrp="1"/>
          </p:cNvSpPr>
          <p:nvPr>
            <p:ph type="title"/>
          </p:nvPr>
        </p:nvSpPr>
        <p:spPr/>
        <p:txBody>
          <a:bodyPr/>
          <a:lstStyle/>
          <a:p>
            <a:pPr algn="ctr"/>
            <a:r>
              <a:rPr lang="en-US" dirty="0"/>
              <a:t>Android Application</a:t>
            </a:r>
          </a:p>
        </p:txBody>
      </p:sp>
      <p:pic>
        <p:nvPicPr>
          <p:cNvPr id="5" name="Content Placeholder 4">
            <a:extLst>
              <a:ext uri="{FF2B5EF4-FFF2-40B4-BE49-F238E27FC236}">
                <a16:creationId xmlns:a16="http://schemas.microsoft.com/office/drawing/2014/main" id="{44EE059D-87A4-4B9B-B6D0-482417A59BC1}"/>
              </a:ext>
            </a:extLst>
          </p:cNvPr>
          <p:cNvPicPr>
            <a:picLocks noGrp="1" noChangeAspect="1"/>
          </p:cNvPicPr>
          <p:nvPr>
            <p:ph idx="1"/>
          </p:nvPr>
        </p:nvPicPr>
        <p:blipFill>
          <a:blip r:embed="rId2"/>
          <a:stretch>
            <a:fillRect/>
          </a:stretch>
        </p:blipFill>
        <p:spPr>
          <a:xfrm>
            <a:off x="4077288" y="1825625"/>
            <a:ext cx="4037423" cy="4351338"/>
          </a:xfrm>
        </p:spPr>
      </p:pic>
      <p:pic>
        <p:nvPicPr>
          <p:cNvPr id="6" name="Picture 5" descr="Icon&#10;&#10;Description automatically generated">
            <a:extLst>
              <a:ext uri="{FF2B5EF4-FFF2-40B4-BE49-F238E27FC236}">
                <a16:creationId xmlns:a16="http://schemas.microsoft.com/office/drawing/2014/main" id="{F899E5CF-76EB-45E4-AF0A-450C2860D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2968323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0A04CA-EFDF-427E-B550-55175F801A84}"/>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                          Table of contents</a:t>
            </a:r>
          </a:p>
        </p:txBody>
      </p:sp>
      <p:pic>
        <p:nvPicPr>
          <p:cNvPr id="4" name="Picture 3" descr="Icon&#10;&#10;Description automatically generated">
            <a:extLst>
              <a:ext uri="{FF2B5EF4-FFF2-40B4-BE49-F238E27FC236}">
                <a16:creationId xmlns:a16="http://schemas.microsoft.com/office/drawing/2014/main" id="{E97238B8-EAB3-4C22-B693-57F7FE90D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graphicFrame>
        <p:nvGraphicFramePr>
          <p:cNvPr id="19" name="Content Placeholder 2">
            <a:extLst>
              <a:ext uri="{FF2B5EF4-FFF2-40B4-BE49-F238E27FC236}">
                <a16:creationId xmlns:a16="http://schemas.microsoft.com/office/drawing/2014/main" id="{117D49FF-9E8A-4AC5-9573-FB0746976625}"/>
              </a:ext>
            </a:extLst>
          </p:cNvPr>
          <p:cNvGraphicFramePr>
            <a:graphicFrameLocks noGrp="1"/>
          </p:cNvGraphicFramePr>
          <p:nvPr>
            <p:ph idx="1"/>
            <p:extLst>
              <p:ext uri="{D42A27DB-BD31-4B8C-83A1-F6EECF244321}">
                <p14:modId xmlns:p14="http://schemas.microsoft.com/office/powerpoint/2010/main" val="410143442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9345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3A04F-4A0A-4C5B-9F07-F70DD51298AB}"/>
              </a:ext>
            </a:extLst>
          </p:cNvPr>
          <p:cNvSpPr>
            <a:spLocks noGrp="1"/>
          </p:cNvSpPr>
          <p:nvPr>
            <p:ph type="title"/>
          </p:nvPr>
        </p:nvSpPr>
        <p:spPr/>
        <p:txBody>
          <a:bodyPr/>
          <a:lstStyle/>
          <a:p>
            <a:pPr algn="ctr"/>
            <a:r>
              <a:rPr lang="en-US" dirty="0"/>
              <a:t>Machine Learning Algorithms</a:t>
            </a:r>
          </a:p>
        </p:txBody>
      </p:sp>
      <p:pic>
        <p:nvPicPr>
          <p:cNvPr id="5" name="Content Placeholder 4">
            <a:extLst>
              <a:ext uri="{FF2B5EF4-FFF2-40B4-BE49-F238E27FC236}">
                <a16:creationId xmlns:a16="http://schemas.microsoft.com/office/drawing/2014/main" id="{E21E592C-3850-4421-ACA8-AE6B24152DB7}"/>
              </a:ext>
            </a:extLst>
          </p:cNvPr>
          <p:cNvPicPr>
            <a:picLocks noGrp="1" noChangeAspect="1"/>
          </p:cNvPicPr>
          <p:nvPr>
            <p:ph idx="1"/>
          </p:nvPr>
        </p:nvPicPr>
        <p:blipFill>
          <a:blip r:embed="rId2"/>
          <a:stretch>
            <a:fillRect/>
          </a:stretch>
        </p:blipFill>
        <p:spPr>
          <a:xfrm>
            <a:off x="2224337" y="1825625"/>
            <a:ext cx="7743326" cy="4351338"/>
          </a:xfrm>
        </p:spPr>
      </p:pic>
      <p:pic>
        <p:nvPicPr>
          <p:cNvPr id="6" name="Picture 5" descr="Icon&#10;&#10;Description automatically generated">
            <a:extLst>
              <a:ext uri="{FF2B5EF4-FFF2-40B4-BE49-F238E27FC236}">
                <a16:creationId xmlns:a16="http://schemas.microsoft.com/office/drawing/2014/main" id="{FD46CE9C-0CB0-4BAB-BD58-2400F6305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2679385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E47564-9C06-4B57-A9D7-ACD1FCF32D6B}"/>
              </a:ext>
            </a:extLst>
          </p:cNvPr>
          <p:cNvSpPr>
            <a:spLocks noGrp="1"/>
          </p:cNvSpPr>
          <p:nvPr>
            <p:ph type="title"/>
          </p:nvPr>
        </p:nvSpPr>
        <p:spPr>
          <a:xfrm>
            <a:off x="1383564" y="348865"/>
            <a:ext cx="9718111" cy="1576446"/>
          </a:xfrm>
        </p:spPr>
        <p:txBody>
          <a:bodyPr anchor="ctr">
            <a:normAutofit/>
          </a:bodyPr>
          <a:lstStyle/>
          <a:p>
            <a:r>
              <a:rPr lang="en-IN" sz="4000">
                <a:solidFill>
                  <a:srgbClr val="FFFFFF"/>
                </a:solidFill>
              </a:rPr>
              <a:t>                         CONCLUSION</a:t>
            </a:r>
          </a:p>
        </p:txBody>
      </p:sp>
      <p:pic>
        <p:nvPicPr>
          <p:cNvPr id="4" name="Picture 3" descr="Icon&#10;&#10;Description automatically generated">
            <a:extLst>
              <a:ext uri="{FF2B5EF4-FFF2-40B4-BE49-F238E27FC236}">
                <a16:creationId xmlns:a16="http://schemas.microsoft.com/office/drawing/2014/main" id="{3A703FF9-393C-48BF-B0D2-8124B35FC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graphicFrame>
        <p:nvGraphicFramePr>
          <p:cNvPr id="32" name="Content Placeholder 2">
            <a:extLst>
              <a:ext uri="{FF2B5EF4-FFF2-40B4-BE49-F238E27FC236}">
                <a16:creationId xmlns:a16="http://schemas.microsoft.com/office/drawing/2014/main" id="{985ED2AF-1CF8-40A5-BFDC-2DFE83C931FE}"/>
              </a:ext>
            </a:extLst>
          </p:cNvPr>
          <p:cNvGraphicFramePr>
            <a:graphicFrameLocks noGrp="1"/>
          </p:cNvGraphicFramePr>
          <p:nvPr>
            <p:ph idx="1"/>
            <p:extLst>
              <p:ext uri="{D42A27DB-BD31-4B8C-83A1-F6EECF244321}">
                <p14:modId xmlns:p14="http://schemas.microsoft.com/office/powerpoint/2010/main" val="110423905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5051854"/>
      </p:ext>
    </p:extLst>
  </p:cSld>
  <p:clrMapOvr>
    <a:masterClrMapping/>
  </p:clrMapOvr>
  <p:transition spd="slow">
    <p:wheel spokes="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0AF3-95F4-44AA-9650-4980C1EBBAEA}"/>
              </a:ext>
            </a:extLst>
          </p:cNvPr>
          <p:cNvSpPr>
            <a:spLocks noGrp="1"/>
          </p:cNvSpPr>
          <p:nvPr>
            <p:ph type="title"/>
          </p:nvPr>
        </p:nvSpPr>
        <p:spPr/>
        <p:txBody>
          <a:bodyPr/>
          <a:lstStyle/>
          <a:p>
            <a:pPr algn="ctr"/>
            <a:r>
              <a:rPr lang="en-IN" dirty="0"/>
              <a:t>References</a:t>
            </a:r>
            <a:endParaRPr lang="en-US" dirty="0"/>
          </a:p>
        </p:txBody>
      </p:sp>
      <p:graphicFrame>
        <p:nvGraphicFramePr>
          <p:cNvPr id="27" name="Content Placeholder 2">
            <a:extLst>
              <a:ext uri="{FF2B5EF4-FFF2-40B4-BE49-F238E27FC236}">
                <a16:creationId xmlns:a16="http://schemas.microsoft.com/office/drawing/2014/main" id="{2F808B5D-6BEB-465B-BA15-9212857289B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Icon&#10;&#10;Description automatically generated">
            <a:extLst>
              <a:ext uri="{FF2B5EF4-FFF2-40B4-BE49-F238E27FC236}">
                <a16:creationId xmlns:a16="http://schemas.microsoft.com/office/drawing/2014/main" id="{EAB39A97-F072-487B-8784-472D160074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2701506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ompany name&#10;&#10;Description automatically generated with medium confidence">
            <a:extLst>
              <a:ext uri="{FF2B5EF4-FFF2-40B4-BE49-F238E27FC236}">
                <a16:creationId xmlns:a16="http://schemas.microsoft.com/office/drawing/2014/main" id="{C9557168-0D28-4D01-8EF3-C2BD526605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814" y="643466"/>
            <a:ext cx="9208372" cy="5571067"/>
          </a:xfrm>
          <a:prstGeom prst="rect">
            <a:avLst/>
          </a:prstGeom>
        </p:spPr>
      </p:pic>
      <p:pic>
        <p:nvPicPr>
          <p:cNvPr id="21" name="Picture 20" descr="Icon&#10;&#10;Description automatically generated">
            <a:extLst>
              <a:ext uri="{FF2B5EF4-FFF2-40B4-BE49-F238E27FC236}">
                <a16:creationId xmlns:a16="http://schemas.microsoft.com/office/drawing/2014/main" id="{DB4F499B-C0C8-4D43-90EA-EAEB40F9B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3161931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F6BA3D-0361-4F2E-A767-8DCCAFE78E98}"/>
              </a:ext>
            </a:extLst>
          </p:cNvPr>
          <p:cNvSpPr>
            <a:spLocks noGrp="1"/>
          </p:cNvSpPr>
          <p:nvPr>
            <p:ph type="ctrTitle"/>
          </p:nvPr>
        </p:nvSpPr>
        <p:spPr>
          <a:xfrm>
            <a:off x="804672" y="4267832"/>
            <a:ext cx="4805996" cy="1297115"/>
          </a:xfrm>
        </p:spPr>
        <p:txBody>
          <a:bodyPr anchor="t">
            <a:normAutofit/>
          </a:bodyPr>
          <a:lstStyle/>
          <a:p>
            <a:pPr algn="l"/>
            <a:r>
              <a:rPr lang="en-IN" sz="4000">
                <a:solidFill>
                  <a:schemeClr val="tx2"/>
                </a:solidFill>
              </a:rPr>
              <a:t>THANK YOU</a:t>
            </a:r>
          </a:p>
        </p:txBody>
      </p:sp>
      <p:grpSp>
        <p:nvGrpSpPr>
          <p:cNvPr id="16" name="Group 1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7" name="Freeform: Shape 1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Graphic 8" descr="Smiling Face with No Fill">
            <a:extLst>
              <a:ext uri="{FF2B5EF4-FFF2-40B4-BE49-F238E27FC236}">
                <a16:creationId xmlns:a16="http://schemas.microsoft.com/office/drawing/2014/main" id="{22BFA6B2-EE34-4D5B-AAB8-E9D0385795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pic>
        <p:nvPicPr>
          <p:cNvPr id="5" name="Picture 4" descr="Icon&#10;&#10;Description automatically generated">
            <a:extLst>
              <a:ext uri="{FF2B5EF4-FFF2-40B4-BE49-F238E27FC236}">
                <a16:creationId xmlns:a16="http://schemas.microsoft.com/office/drawing/2014/main" id="{7E463883-8788-468F-94E7-68A8DA17E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1944434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E34FA10D-5116-47B4-A70E-776435251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lumMod val="9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Freeform 36">
            <a:extLst>
              <a:ext uri="{FF2B5EF4-FFF2-40B4-BE49-F238E27FC236}">
                <a16:creationId xmlns:a16="http://schemas.microsoft.com/office/drawing/2014/main" id="{B2718AAE-52B9-4DD9-9D83-A9C975C9D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302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alpha val="20000"/>
            </a:schemeClr>
          </a:solidFill>
          <a:ln>
            <a:noFill/>
          </a:ln>
        </p:spPr>
        <p:txBody>
          <a:bodyPr rtlCol="0" anchor="ctr"/>
          <a:lstStyle/>
          <a:p>
            <a:pPr algn="ctr"/>
            <a:endParaRPr lang="en-US"/>
          </a:p>
        </p:txBody>
      </p:sp>
      <p:sp useBgFill="1">
        <p:nvSpPr>
          <p:cNvPr id="32" name="Freeform: Shape 12">
            <a:extLst>
              <a:ext uri="{FF2B5EF4-FFF2-40B4-BE49-F238E27FC236}">
                <a16:creationId xmlns:a16="http://schemas.microsoft.com/office/drawing/2014/main" id="{49FF39B1-9689-44AE-A803-7B90A059D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76484" cy="6858001"/>
          </a:xfrm>
          <a:custGeom>
            <a:avLst/>
            <a:gdLst>
              <a:gd name="connsiteX0" fmla="*/ 7031769 w 8376484"/>
              <a:gd name="connsiteY0" fmla="*/ 0 h 6858001"/>
              <a:gd name="connsiteX1" fmla="*/ 8375307 w 8376484"/>
              <a:gd name="connsiteY1" fmla="*/ 0 h 6858001"/>
              <a:gd name="connsiteX2" fmla="*/ 8350262 w 8376484"/>
              <a:gd name="connsiteY2" fmla="*/ 155677 h 6858001"/>
              <a:gd name="connsiteX3" fmla="*/ 8326393 w 8376484"/>
              <a:gd name="connsiteY3" fmla="*/ 310668 h 6858001"/>
              <a:gd name="connsiteX4" fmla="*/ 8303029 w 8376484"/>
              <a:gd name="connsiteY4" fmla="*/ 466344 h 6858001"/>
              <a:gd name="connsiteX5" fmla="*/ 8283026 w 8376484"/>
              <a:gd name="connsiteY5" fmla="*/ 622707 h 6858001"/>
              <a:gd name="connsiteX6" fmla="*/ 8262855 w 8376484"/>
              <a:gd name="connsiteY6" fmla="*/ 778383 h 6858001"/>
              <a:gd name="connsiteX7" fmla="*/ 8244029 w 8376484"/>
              <a:gd name="connsiteY7" fmla="*/ 934746 h 6858001"/>
              <a:gd name="connsiteX8" fmla="*/ 8227893 w 8376484"/>
              <a:gd name="connsiteY8" fmla="*/ 1089051 h 6858001"/>
              <a:gd name="connsiteX9" fmla="*/ 8212597 w 8376484"/>
              <a:gd name="connsiteY9" fmla="*/ 1245413 h 6858001"/>
              <a:gd name="connsiteX10" fmla="*/ 8198645 w 8376484"/>
              <a:gd name="connsiteY10" fmla="*/ 1401090 h 6858001"/>
              <a:gd name="connsiteX11" fmla="*/ 8186543 w 8376484"/>
              <a:gd name="connsiteY11" fmla="*/ 1554023 h 6858001"/>
              <a:gd name="connsiteX12" fmla="*/ 8174440 w 8376484"/>
              <a:gd name="connsiteY12" fmla="*/ 1709014 h 6858001"/>
              <a:gd name="connsiteX13" fmla="*/ 8164355 w 8376484"/>
              <a:gd name="connsiteY13" fmla="*/ 1861947 h 6858001"/>
              <a:gd name="connsiteX14" fmla="*/ 8156455 w 8376484"/>
              <a:gd name="connsiteY14" fmla="*/ 2014881 h 6858001"/>
              <a:gd name="connsiteX15" fmla="*/ 8148218 w 8376484"/>
              <a:gd name="connsiteY15" fmla="*/ 2167128 h 6858001"/>
              <a:gd name="connsiteX16" fmla="*/ 8141327 w 8376484"/>
              <a:gd name="connsiteY16" fmla="*/ 2318004 h 6858001"/>
              <a:gd name="connsiteX17" fmla="*/ 8136452 w 8376484"/>
              <a:gd name="connsiteY17" fmla="*/ 2467509 h 6858001"/>
              <a:gd name="connsiteX18" fmla="*/ 8132250 w 8376484"/>
              <a:gd name="connsiteY18" fmla="*/ 2617013 h 6858001"/>
              <a:gd name="connsiteX19" fmla="*/ 8128216 w 8376484"/>
              <a:gd name="connsiteY19" fmla="*/ 2765146 h 6858001"/>
              <a:gd name="connsiteX20" fmla="*/ 8126367 w 8376484"/>
              <a:gd name="connsiteY20" fmla="*/ 2911221 h 6858001"/>
              <a:gd name="connsiteX21" fmla="*/ 8124350 w 8376484"/>
              <a:gd name="connsiteY21" fmla="*/ 3057297 h 6858001"/>
              <a:gd name="connsiteX22" fmla="*/ 8123341 w 8376484"/>
              <a:gd name="connsiteY22" fmla="*/ 3201315 h 6858001"/>
              <a:gd name="connsiteX23" fmla="*/ 8124350 w 8376484"/>
              <a:gd name="connsiteY23" fmla="*/ 3343961 h 6858001"/>
              <a:gd name="connsiteX24" fmla="*/ 8124350 w 8376484"/>
              <a:gd name="connsiteY24" fmla="*/ 3485236 h 6858001"/>
              <a:gd name="connsiteX25" fmla="*/ 8126367 w 8376484"/>
              <a:gd name="connsiteY25" fmla="*/ 3625139 h 6858001"/>
              <a:gd name="connsiteX26" fmla="*/ 8129392 w 8376484"/>
              <a:gd name="connsiteY26" fmla="*/ 3762299 h 6858001"/>
              <a:gd name="connsiteX27" fmla="*/ 8132250 w 8376484"/>
              <a:gd name="connsiteY27" fmla="*/ 3898087 h 6858001"/>
              <a:gd name="connsiteX28" fmla="*/ 8135444 w 8376484"/>
              <a:gd name="connsiteY28" fmla="*/ 4031133 h 6858001"/>
              <a:gd name="connsiteX29" fmla="*/ 8140318 w 8376484"/>
              <a:gd name="connsiteY29" fmla="*/ 4163492 h 6858001"/>
              <a:gd name="connsiteX30" fmla="*/ 8145529 w 8376484"/>
              <a:gd name="connsiteY30" fmla="*/ 4293793 h 6858001"/>
              <a:gd name="connsiteX31" fmla="*/ 8150235 w 8376484"/>
              <a:gd name="connsiteY31" fmla="*/ 4421352 h 6858001"/>
              <a:gd name="connsiteX32" fmla="*/ 8163515 w 8376484"/>
              <a:gd name="connsiteY32" fmla="*/ 4670298 h 6858001"/>
              <a:gd name="connsiteX33" fmla="*/ 8177634 w 8376484"/>
              <a:gd name="connsiteY33" fmla="*/ 4908956 h 6858001"/>
              <a:gd name="connsiteX34" fmla="*/ 8192426 w 8376484"/>
              <a:gd name="connsiteY34" fmla="*/ 5138013 h 6858001"/>
              <a:gd name="connsiteX35" fmla="*/ 8208731 w 8376484"/>
              <a:gd name="connsiteY35" fmla="*/ 5354726 h 6858001"/>
              <a:gd name="connsiteX36" fmla="*/ 8225708 w 8376484"/>
              <a:gd name="connsiteY36" fmla="*/ 5561838 h 6858001"/>
              <a:gd name="connsiteX37" fmla="*/ 8244029 w 8376484"/>
              <a:gd name="connsiteY37" fmla="*/ 5753862 h 6858001"/>
              <a:gd name="connsiteX38" fmla="*/ 8262015 w 8376484"/>
              <a:gd name="connsiteY38" fmla="*/ 5934227 h 6858001"/>
              <a:gd name="connsiteX39" fmla="*/ 8280000 w 8376484"/>
              <a:gd name="connsiteY39" fmla="*/ 6100191 h 6858001"/>
              <a:gd name="connsiteX40" fmla="*/ 8296977 w 8376484"/>
              <a:gd name="connsiteY40" fmla="*/ 6252438 h 6858001"/>
              <a:gd name="connsiteX41" fmla="*/ 8313114 w 8376484"/>
              <a:gd name="connsiteY41" fmla="*/ 6387541 h 6858001"/>
              <a:gd name="connsiteX42" fmla="*/ 8328410 w 8376484"/>
              <a:gd name="connsiteY42" fmla="*/ 6509613 h 6858001"/>
              <a:gd name="connsiteX43" fmla="*/ 8341185 w 8376484"/>
              <a:gd name="connsiteY43" fmla="*/ 6612483 h 6858001"/>
              <a:gd name="connsiteX44" fmla="*/ 8353287 w 8376484"/>
              <a:gd name="connsiteY44" fmla="*/ 6698894 h 6858001"/>
              <a:gd name="connsiteX45" fmla="*/ 8370601 w 8376484"/>
              <a:gd name="connsiteY45" fmla="*/ 6817538 h 6858001"/>
              <a:gd name="connsiteX46" fmla="*/ 8376484 w 8376484"/>
              <a:gd name="connsiteY46" fmla="*/ 6858000 h 6858001"/>
              <a:gd name="connsiteX47" fmla="*/ 7471130 w 8376484"/>
              <a:gd name="connsiteY47" fmla="*/ 6858000 h 6858001"/>
              <a:gd name="connsiteX48" fmla="*/ 7471130 w 8376484"/>
              <a:gd name="connsiteY48" fmla="*/ 6858001 h 6858001"/>
              <a:gd name="connsiteX49" fmla="*/ 1380566 w 8376484"/>
              <a:gd name="connsiteY49" fmla="*/ 6858001 h 6858001"/>
              <a:gd name="connsiteX50" fmla="*/ 1380566 w 8376484"/>
              <a:gd name="connsiteY50" fmla="*/ 6858000 h 6858001"/>
              <a:gd name="connsiteX51" fmla="*/ 0 w 8376484"/>
              <a:gd name="connsiteY51" fmla="*/ 6858000 h 6858001"/>
              <a:gd name="connsiteX52" fmla="*/ 0 w 8376484"/>
              <a:gd name="connsiteY52" fmla="*/ 0 h 6858001"/>
              <a:gd name="connsiteX53" fmla="*/ 1917290 w 8376484"/>
              <a:gd name="connsiteY53" fmla="*/ 0 h 6858001"/>
              <a:gd name="connsiteX54" fmla="*/ 1917290 w 8376484"/>
              <a:gd name="connsiteY54" fmla="*/ 1 h 6858001"/>
              <a:gd name="connsiteX55" fmla="*/ 7031769 w 8376484"/>
              <a:gd name="connsiteY5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376484" h="6858001">
                <a:moveTo>
                  <a:pt x="7031769" y="0"/>
                </a:moveTo>
                <a:lnTo>
                  <a:pt x="8375307" y="0"/>
                </a:lnTo>
                <a:lnTo>
                  <a:pt x="8350262" y="155677"/>
                </a:lnTo>
                <a:lnTo>
                  <a:pt x="8326393" y="310668"/>
                </a:lnTo>
                <a:lnTo>
                  <a:pt x="8303029" y="466344"/>
                </a:lnTo>
                <a:lnTo>
                  <a:pt x="8283026" y="622707"/>
                </a:lnTo>
                <a:lnTo>
                  <a:pt x="8262855" y="778383"/>
                </a:lnTo>
                <a:lnTo>
                  <a:pt x="8244029" y="934746"/>
                </a:lnTo>
                <a:lnTo>
                  <a:pt x="8227893" y="1089051"/>
                </a:lnTo>
                <a:lnTo>
                  <a:pt x="8212597" y="1245413"/>
                </a:lnTo>
                <a:lnTo>
                  <a:pt x="8198645" y="1401090"/>
                </a:lnTo>
                <a:lnTo>
                  <a:pt x="8186543" y="1554023"/>
                </a:lnTo>
                <a:lnTo>
                  <a:pt x="8174440" y="1709014"/>
                </a:lnTo>
                <a:lnTo>
                  <a:pt x="8164355" y="1861947"/>
                </a:lnTo>
                <a:lnTo>
                  <a:pt x="8156455" y="2014881"/>
                </a:lnTo>
                <a:lnTo>
                  <a:pt x="8148218" y="2167128"/>
                </a:lnTo>
                <a:lnTo>
                  <a:pt x="8141327" y="2318004"/>
                </a:lnTo>
                <a:lnTo>
                  <a:pt x="8136452" y="2467509"/>
                </a:lnTo>
                <a:lnTo>
                  <a:pt x="8132250" y="2617013"/>
                </a:lnTo>
                <a:lnTo>
                  <a:pt x="8128216" y="2765146"/>
                </a:lnTo>
                <a:lnTo>
                  <a:pt x="8126367" y="2911221"/>
                </a:lnTo>
                <a:lnTo>
                  <a:pt x="8124350" y="3057297"/>
                </a:lnTo>
                <a:lnTo>
                  <a:pt x="8123341" y="3201315"/>
                </a:lnTo>
                <a:lnTo>
                  <a:pt x="8124350" y="3343961"/>
                </a:lnTo>
                <a:lnTo>
                  <a:pt x="8124350" y="3485236"/>
                </a:lnTo>
                <a:lnTo>
                  <a:pt x="8126367" y="3625139"/>
                </a:lnTo>
                <a:lnTo>
                  <a:pt x="8129392" y="3762299"/>
                </a:lnTo>
                <a:lnTo>
                  <a:pt x="8132250" y="3898087"/>
                </a:lnTo>
                <a:lnTo>
                  <a:pt x="8135444" y="4031133"/>
                </a:lnTo>
                <a:lnTo>
                  <a:pt x="8140318" y="4163492"/>
                </a:lnTo>
                <a:lnTo>
                  <a:pt x="8145529" y="4293793"/>
                </a:lnTo>
                <a:lnTo>
                  <a:pt x="8150235" y="4421352"/>
                </a:lnTo>
                <a:lnTo>
                  <a:pt x="8163515" y="4670298"/>
                </a:lnTo>
                <a:lnTo>
                  <a:pt x="8177634" y="4908956"/>
                </a:lnTo>
                <a:lnTo>
                  <a:pt x="8192426" y="5138013"/>
                </a:lnTo>
                <a:lnTo>
                  <a:pt x="8208731" y="5354726"/>
                </a:lnTo>
                <a:lnTo>
                  <a:pt x="8225708" y="5561838"/>
                </a:lnTo>
                <a:lnTo>
                  <a:pt x="8244029" y="5753862"/>
                </a:lnTo>
                <a:lnTo>
                  <a:pt x="8262015" y="5934227"/>
                </a:lnTo>
                <a:lnTo>
                  <a:pt x="8280000" y="6100191"/>
                </a:lnTo>
                <a:lnTo>
                  <a:pt x="8296977" y="6252438"/>
                </a:lnTo>
                <a:lnTo>
                  <a:pt x="8313114" y="6387541"/>
                </a:lnTo>
                <a:lnTo>
                  <a:pt x="8328410" y="6509613"/>
                </a:lnTo>
                <a:lnTo>
                  <a:pt x="8341185" y="6612483"/>
                </a:lnTo>
                <a:lnTo>
                  <a:pt x="8353287" y="6698894"/>
                </a:lnTo>
                <a:lnTo>
                  <a:pt x="8370601" y="6817538"/>
                </a:lnTo>
                <a:lnTo>
                  <a:pt x="8376484" y="6858000"/>
                </a:lnTo>
                <a:lnTo>
                  <a:pt x="7471130" y="6858000"/>
                </a:lnTo>
                <a:lnTo>
                  <a:pt x="7471130" y="6858001"/>
                </a:lnTo>
                <a:lnTo>
                  <a:pt x="1380566" y="6858001"/>
                </a:lnTo>
                <a:lnTo>
                  <a:pt x="1380566" y="6858000"/>
                </a:lnTo>
                <a:lnTo>
                  <a:pt x="0" y="6858000"/>
                </a:lnTo>
                <a:lnTo>
                  <a:pt x="0" y="0"/>
                </a:lnTo>
                <a:lnTo>
                  <a:pt x="1917290" y="0"/>
                </a:lnTo>
                <a:lnTo>
                  <a:pt x="1917290" y="1"/>
                </a:lnTo>
                <a:lnTo>
                  <a:pt x="7031769" y="1"/>
                </a:lnTo>
                <a:close/>
              </a:path>
            </a:pathLst>
          </a:custGeom>
          <a:ln>
            <a:noFill/>
          </a:ln>
        </p:spPr>
        <p:txBody>
          <a:bodyPr rtlCol="0" anchor="ctr"/>
          <a:lstStyle/>
          <a:p>
            <a:pPr algn="ctr"/>
            <a:endParaRPr lang="en-US"/>
          </a:p>
        </p:txBody>
      </p:sp>
      <p:sp>
        <p:nvSpPr>
          <p:cNvPr id="15" name="Rectangle 14">
            <a:extLst>
              <a:ext uri="{FF2B5EF4-FFF2-40B4-BE49-F238E27FC236}">
                <a16:creationId xmlns:a16="http://schemas.microsoft.com/office/drawing/2014/main" id="{6C74A888-48BE-4604-BB14-E6C5E9D0F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7837CE-BBD2-4C6B-9B5A-DA0A92E281DA}"/>
              </a:ext>
            </a:extLst>
          </p:cNvPr>
          <p:cNvSpPr>
            <a:spLocks noGrp="1"/>
          </p:cNvSpPr>
          <p:nvPr>
            <p:ph type="ctrTitle"/>
          </p:nvPr>
        </p:nvSpPr>
        <p:spPr>
          <a:xfrm>
            <a:off x="983231" y="938953"/>
            <a:ext cx="6630143" cy="4980094"/>
          </a:xfrm>
        </p:spPr>
        <p:txBody>
          <a:bodyPr vert="horz" lIns="91440" tIns="45720" rIns="91440" bIns="45720" rtlCol="0" anchor="ctr">
            <a:normAutofit/>
          </a:bodyPr>
          <a:lstStyle/>
          <a:p>
            <a:pPr algn="r"/>
            <a:r>
              <a:rPr lang="en-US" kern="1200" dirty="0">
                <a:latin typeface="+mj-lt"/>
                <a:ea typeface="+mj-ea"/>
                <a:cs typeface="+mj-cs"/>
              </a:rPr>
              <a:t>Abstract</a:t>
            </a: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ubtitle 2">
            <a:extLst>
              <a:ext uri="{FF2B5EF4-FFF2-40B4-BE49-F238E27FC236}">
                <a16:creationId xmlns:a16="http://schemas.microsoft.com/office/drawing/2014/main" id="{7349F7FE-F1B5-4A47-AB22-91DB1C001150}"/>
              </a:ext>
            </a:extLst>
          </p:cNvPr>
          <p:cNvSpPr>
            <a:spLocks noGrp="1"/>
          </p:cNvSpPr>
          <p:nvPr>
            <p:ph type="subTitle" idx="1"/>
          </p:nvPr>
        </p:nvSpPr>
        <p:spPr>
          <a:xfrm>
            <a:off x="8589682" y="1317171"/>
            <a:ext cx="2872975" cy="4223658"/>
          </a:xfrm>
        </p:spPr>
        <p:txBody>
          <a:bodyPr vert="horz" lIns="91440" tIns="45720" rIns="91440" bIns="45720" rtlCol="0" anchor="ctr">
            <a:normAutofit/>
          </a:bodyPr>
          <a:lstStyle/>
          <a:p>
            <a:pPr marL="457200" indent="-228600">
              <a:lnSpc>
                <a:spcPct val="90000"/>
              </a:lnSpc>
              <a:buFont typeface="Arial" panose="020B0604020202020204" pitchFamily="34" charset="0"/>
              <a:buChar char="•"/>
            </a:pPr>
            <a:endParaRPr lang="en-US" sz="1700" dirty="0">
              <a:solidFill>
                <a:schemeClr val="bg2"/>
              </a:solidFill>
              <a:sym typeface="+mn-ea"/>
            </a:endParaRPr>
          </a:p>
          <a:p>
            <a:pPr marL="457200" indent="-228600">
              <a:lnSpc>
                <a:spcPct val="90000"/>
              </a:lnSpc>
              <a:buFont typeface="Arial" panose="020B0604020202020204" pitchFamily="34" charset="0"/>
              <a:buChar char="•"/>
            </a:pPr>
            <a:endParaRPr lang="en-US" sz="1700" dirty="0">
              <a:solidFill>
                <a:schemeClr val="bg2"/>
              </a:solidFill>
              <a:sym typeface="+mn-ea"/>
            </a:endParaRPr>
          </a:p>
          <a:p>
            <a:pPr marL="457200" indent="-228600" algn="l">
              <a:lnSpc>
                <a:spcPct val="90000"/>
              </a:lnSpc>
              <a:buFont typeface="Arial" panose="020B0604020202020204" pitchFamily="34" charset="0"/>
              <a:buChar char="•"/>
            </a:pPr>
            <a:r>
              <a:rPr lang="en-US" sz="1700" dirty="0">
                <a:solidFill>
                  <a:schemeClr val="bg2"/>
                </a:solidFill>
                <a:sym typeface="+mn-ea"/>
              </a:rPr>
              <a:t>This project intends to create a device that measures and predicts the quantity of oxygen required for future operations using a variety of machine learning algorithms.</a:t>
            </a:r>
            <a:endParaRPr lang="en-US" sz="1700" dirty="0">
              <a:solidFill>
                <a:schemeClr val="bg2"/>
              </a:solidFill>
            </a:endParaRPr>
          </a:p>
          <a:p>
            <a:pPr marL="342900" indent="-228600">
              <a:lnSpc>
                <a:spcPct val="90000"/>
              </a:lnSpc>
              <a:buFont typeface="Arial" panose="020B0604020202020204" pitchFamily="34" charset="0"/>
              <a:buChar char="•"/>
            </a:pPr>
            <a:endParaRPr lang="en-US" sz="1700" dirty="0">
              <a:solidFill>
                <a:schemeClr val="bg2"/>
              </a:solidFill>
            </a:endParaRPr>
          </a:p>
        </p:txBody>
      </p:sp>
      <p:pic>
        <p:nvPicPr>
          <p:cNvPr id="4" name="Picture 3" descr="Icon&#10;&#10;Description automatically generated">
            <a:extLst>
              <a:ext uri="{FF2B5EF4-FFF2-40B4-BE49-F238E27FC236}">
                <a16:creationId xmlns:a16="http://schemas.microsoft.com/office/drawing/2014/main" id="{41F7127F-538C-48A3-9E08-DC947018F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3479145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2C12B-5A4A-4146-9D4F-BE433B79F3FB}"/>
              </a:ext>
            </a:extLst>
          </p:cNvPr>
          <p:cNvSpPr>
            <a:spLocks noGrp="1"/>
          </p:cNvSpPr>
          <p:nvPr>
            <p:ph type="title"/>
          </p:nvPr>
        </p:nvSpPr>
        <p:spPr>
          <a:xfrm>
            <a:off x="1383564" y="348865"/>
            <a:ext cx="9718111" cy="1576446"/>
          </a:xfrm>
        </p:spPr>
        <p:txBody>
          <a:bodyPr anchor="ctr">
            <a:normAutofit/>
          </a:bodyPr>
          <a:lstStyle/>
          <a:p>
            <a:r>
              <a:rPr lang="en-IN" sz="4000">
                <a:solidFill>
                  <a:srgbClr val="FFFFFF"/>
                </a:solidFill>
              </a:rPr>
              <a:t>   </a:t>
            </a:r>
            <a:r>
              <a:rPr lang="en-IN" sz="4000" b="1">
                <a:solidFill>
                  <a:srgbClr val="FFFFFF"/>
                </a:solidFill>
                <a:latin typeface="Times New Roman" panose="02020603050405020304" pitchFamily="18" charset="0"/>
                <a:cs typeface="Times New Roman" panose="02020603050405020304" pitchFamily="18" charset="0"/>
              </a:rPr>
              <a:t>Objective of the project</a:t>
            </a:r>
          </a:p>
        </p:txBody>
      </p:sp>
      <p:pic>
        <p:nvPicPr>
          <p:cNvPr id="4" name="Picture 3" descr="Icon&#10;&#10;Description automatically generated">
            <a:extLst>
              <a:ext uri="{FF2B5EF4-FFF2-40B4-BE49-F238E27FC236}">
                <a16:creationId xmlns:a16="http://schemas.microsoft.com/office/drawing/2014/main" id="{C4AA29FB-8083-42BA-9736-F93065BA9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graphicFrame>
        <p:nvGraphicFramePr>
          <p:cNvPr id="6" name="Content Placeholder 2">
            <a:extLst>
              <a:ext uri="{FF2B5EF4-FFF2-40B4-BE49-F238E27FC236}">
                <a16:creationId xmlns:a16="http://schemas.microsoft.com/office/drawing/2014/main" id="{7D566473-5D7F-4DD5-954F-CA322949215D}"/>
              </a:ext>
            </a:extLst>
          </p:cNvPr>
          <p:cNvGraphicFramePr>
            <a:graphicFrameLocks noGrp="1"/>
          </p:cNvGraphicFramePr>
          <p:nvPr>
            <p:ph idx="1"/>
            <p:extLst>
              <p:ext uri="{D42A27DB-BD31-4B8C-83A1-F6EECF244321}">
                <p14:modId xmlns:p14="http://schemas.microsoft.com/office/powerpoint/2010/main" val="349343291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70658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4" name="Freeform: Shape 1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6" name="Freeform: Shape 1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0828724-3D19-4CEC-8A4E-9E98246A7CA8}"/>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4500" kern="1200">
                <a:solidFill>
                  <a:schemeClr val="tx1"/>
                </a:solidFill>
                <a:latin typeface="+mj-lt"/>
                <a:ea typeface="+mj-ea"/>
                <a:cs typeface="+mj-cs"/>
              </a:rPr>
              <a:t>                           </a:t>
            </a:r>
            <a:r>
              <a:rPr lang="en-US" sz="4500" b="1" kern="1200">
                <a:solidFill>
                  <a:schemeClr val="tx1"/>
                </a:solidFill>
                <a:latin typeface="+mj-lt"/>
                <a:ea typeface="+mj-ea"/>
                <a:cs typeface="+mj-cs"/>
              </a:rPr>
              <a:t>Architecture</a:t>
            </a:r>
          </a:p>
        </p:txBody>
      </p:sp>
      <p:pic>
        <p:nvPicPr>
          <p:cNvPr id="4" name="Google Shape;187;p27">
            <a:extLst>
              <a:ext uri="{FF2B5EF4-FFF2-40B4-BE49-F238E27FC236}">
                <a16:creationId xmlns:a16="http://schemas.microsoft.com/office/drawing/2014/main" id="{79FA9924-A8AD-440A-B95D-8E5C2861DBB5}"/>
              </a:ext>
            </a:extLst>
          </p:cNvPr>
          <p:cNvPicPr preferRelativeResize="0">
            <a:picLocks noGrp="1"/>
          </p:cNvPicPr>
          <p:nvPr/>
        </p:nvPicPr>
        <p:blipFill>
          <a:blip r:embed="rId2"/>
          <a:stretch>
            <a:fillRect/>
          </a:stretch>
        </p:blipFill>
        <p:spPr>
          <a:xfrm>
            <a:off x="5629013" y="652994"/>
            <a:ext cx="5486399" cy="5571062"/>
          </a:xfrm>
          <a:prstGeom prst="rect">
            <a:avLst/>
          </a:prstGeom>
          <a:noFill/>
        </p:spPr>
      </p:pic>
      <p:pic>
        <p:nvPicPr>
          <p:cNvPr id="5" name="Picture 4" descr="Icon&#10;&#10;Description automatically generated">
            <a:extLst>
              <a:ext uri="{FF2B5EF4-FFF2-40B4-BE49-F238E27FC236}">
                <a16:creationId xmlns:a16="http://schemas.microsoft.com/office/drawing/2014/main" id="{12F271D8-CD5C-4923-A850-8F32E1E4F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126738694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D0B6-69A2-44AC-BAF3-16B323157A18}"/>
              </a:ext>
            </a:extLst>
          </p:cNvPr>
          <p:cNvSpPr>
            <a:spLocks noGrp="1"/>
          </p:cNvSpPr>
          <p:nvPr>
            <p:ph type="title"/>
          </p:nvPr>
        </p:nvSpPr>
        <p:spPr>
          <a:xfrm>
            <a:off x="6053668" y="803325"/>
            <a:ext cx="5314536" cy="1325563"/>
          </a:xfrm>
        </p:spPr>
        <p:txBody>
          <a:bodyPr>
            <a:normAutofit/>
          </a:bodyPr>
          <a:lstStyle/>
          <a:p>
            <a:r>
              <a:rPr lang="en-IN" dirty="0"/>
              <a:t>Tools Used in the Project.</a:t>
            </a:r>
            <a:endParaRPr lang="en-US" dirty="0"/>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Web Design">
            <a:extLst>
              <a:ext uri="{FF2B5EF4-FFF2-40B4-BE49-F238E27FC236}">
                <a16:creationId xmlns:a16="http://schemas.microsoft.com/office/drawing/2014/main" id="{5E96B02A-71E4-4C70-BDC4-AE8D007277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11AC76D5-12CF-4971-A0D4-49EBD4E7B91B}"/>
              </a:ext>
            </a:extLst>
          </p:cNvPr>
          <p:cNvSpPr>
            <a:spLocks noGrp="1"/>
          </p:cNvSpPr>
          <p:nvPr>
            <p:ph idx="1"/>
          </p:nvPr>
        </p:nvSpPr>
        <p:spPr>
          <a:xfrm>
            <a:off x="6053667" y="2279018"/>
            <a:ext cx="5314543" cy="3375920"/>
          </a:xfrm>
        </p:spPr>
        <p:txBody>
          <a:bodyPr anchor="t">
            <a:normAutofit/>
          </a:bodyPr>
          <a:lstStyle/>
          <a:p>
            <a:pPr marL="0" indent="0">
              <a:buNone/>
            </a:pPr>
            <a:endParaRPr lang="en-IN" sz="1700" dirty="0"/>
          </a:p>
          <a:p>
            <a:r>
              <a:rPr lang="en-IN" sz="1700" dirty="0"/>
              <a:t>Visual studio version 2022 is used to build the desktop application.</a:t>
            </a:r>
          </a:p>
          <a:p>
            <a:r>
              <a:rPr lang="en-IN" sz="1700" dirty="0"/>
              <a:t>Arduino IDE version 1.8.16 is used to code and deploy it to Arduino uno board and ESP8266.</a:t>
            </a:r>
          </a:p>
          <a:p>
            <a:r>
              <a:rPr lang="en-IN" sz="1700" dirty="0"/>
              <a:t>Azure cloud and Google firebase is used for data management.</a:t>
            </a:r>
          </a:p>
          <a:p>
            <a:r>
              <a:rPr lang="en-IN" sz="1700" dirty="0"/>
              <a:t>Visual Studio Code is used to implement multiple Machine Learning Techniques and to predict the oxygen quantity.</a:t>
            </a:r>
          </a:p>
          <a:p>
            <a:r>
              <a:rPr lang="en-IN" sz="1700" dirty="0"/>
              <a:t>Android Studio is used to build android application.</a:t>
            </a:r>
          </a:p>
          <a:p>
            <a:pPr marL="0" indent="0">
              <a:buNone/>
            </a:pPr>
            <a:endParaRPr lang="en-IN" sz="1700" dirty="0"/>
          </a:p>
          <a:p>
            <a:endParaRPr lang="en-US" sz="1700" dirty="0"/>
          </a:p>
        </p:txBody>
      </p:sp>
      <p:pic>
        <p:nvPicPr>
          <p:cNvPr id="8" name="Picture 7" descr="Icon&#10;&#10;Description automatically generated">
            <a:extLst>
              <a:ext uri="{FF2B5EF4-FFF2-40B4-BE49-F238E27FC236}">
                <a16:creationId xmlns:a16="http://schemas.microsoft.com/office/drawing/2014/main" id="{E97158D4-CD1C-47C8-859E-0D5AB4AA5F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extLst>
      <p:ext uri="{BB962C8B-B14F-4D97-AF65-F5344CB8AC3E}">
        <p14:creationId xmlns:p14="http://schemas.microsoft.com/office/powerpoint/2010/main" val="2789879435"/>
      </p:ext>
    </p:extLst>
  </p:cSld>
  <p:clrMapOvr>
    <a:overrideClrMapping bg1="dk1" tx1="lt1" bg2="dk2" tx2="lt2" accent1="accent1" accent2="accent2" accent3="accent3" accent4="accent4" accent5="accent5" accent6="accent6" hlink="hlink" folHlink="folHlink"/>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t>
            </a:r>
            <a:br>
              <a:rPr lang="en-IN" dirty="0"/>
            </a:br>
            <a:r>
              <a:rPr lang="en-IN" dirty="0"/>
              <a:t>                              Modules description</a:t>
            </a:r>
            <a:br>
              <a:rPr lang="en-IN" dirty="0"/>
            </a:br>
            <a:r>
              <a:rPr lang="en-IN" dirty="0"/>
              <a:t>          A. </a:t>
            </a:r>
            <a:r>
              <a:rPr lang="en-US" dirty="0"/>
              <a:t>Temperature sensor </a:t>
            </a:r>
            <a:br>
              <a:rPr lang="en-IN" dirty="0"/>
            </a:br>
            <a:endParaRPr lang="en-IN" dirty="0"/>
          </a:p>
        </p:txBody>
      </p:sp>
      <p:graphicFrame>
        <p:nvGraphicFramePr>
          <p:cNvPr id="9" name="Content Placeholder 2">
            <a:extLst>
              <a:ext uri="{FF2B5EF4-FFF2-40B4-BE49-F238E27FC236}">
                <a16:creationId xmlns:a16="http://schemas.microsoft.com/office/drawing/2014/main" id="{6417E955-CA5B-478A-AB9F-3CCF6C906419}"/>
              </a:ext>
            </a:extLst>
          </p:cNvPr>
          <p:cNvGraphicFramePr>
            <a:graphicFrameLocks noGrp="1"/>
          </p:cNvGraphicFramePr>
          <p:nvPr>
            <p:ph idx="1"/>
            <p:extLst>
              <p:ext uri="{D42A27DB-BD31-4B8C-83A1-F6EECF244321}">
                <p14:modId xmlns:p14="http://schemas.microsoft.com/office/powerpoint/2010/main" val="40868619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a:blip r:embed="rId7"/>
          <a:stretch>
            <a:fillRect/>
          </a:stretch>
        </p:blipFill>
        <p:spPr>
          <a:xfrm>
            <a:off x="4572000" y="3844894"/>
            <a:ext cx="2438400" cy="1552575"/>
          </a:xfrm>
          <a:prstGeom prst="rect">
            <a:avLst/>
          </a:prstGeom>
        </p:spPr>
      </p:pic>
      <p:pic>
        <p:nvPicPr>
          <p:cNvPr id="7" name="Picture 6" descr="Icon&#10;&#10;Description automatically generated">
            <a:extLst>
              <a:ext uri="{FF2B5EF4-FFF2-40B4-BE49-F238E27FC236}">
                <a16:creationId xmlns:a16="http://schemas.microsoft.com/office/drawing/2014/main" id="{9D8D6003-F002-421E-BFF6-8310776FF2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27834">
        <p14:switch dir="r"/>
      </p:transition>
    </mc:Choice>
    <mc:Fallback xmlns="">
      <p:transition spd="slow" advTm="27834">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IN" sz="2000" b="1" dirty="0"/>
              <a:t>D.</a:t>
            </a:r>
            <a:r>
              <a:rPr lang="en-US" sz="2000" b="1" dirty="0"/>
              <a:t> LOAD-CELL module:</a:t>
            </a:r>
          </a:p>
          <a:p>
            <a:pPr lvl="0"/>
            <a:endParaRPr lang="en-US" sz="2000" b="1" dirty="0"/>
          </a:p>
          <a:p>
            <a:r>
              <a:rPr lang="en-US" sz="2000" dirty="0"/>
              <a:t>The load cell is connected to Arduino using VCC, GND, Pin4, Pin5. This is used to get the oxygen quantity present in the hospital.</a:t>
            </a:r>
            <a:endParaRPr lang="en-US" sz="2000" b="1" dirty="0"/>
          </a:p>
        </p:txBody>
      </p:sp>
      <p:pic>
        <p:nvPicPr>
          <p:cNvPr id="6" name="Picture 5"/>
          <p:cNvPicPr/>
          <p:nvPr/>
        </p:nvPicPr>
        <p:blipFill>
          <a:blip r:embed="rId2"/>
          <a:stretch>
            <a:fillRect/>
          </a:stretch>
        </p:blipFill>
        <p:spPr>
          <a:xfrm>
            <a:off x="8439936" y="841048"/>
            <a:ext cx="2190750" cy="1238250"/>
          </a:xfrm>
          <a:prstGeom prst="rect">
            <a:avLst/>
          </a:prstGeom>
        </p:spPr>
      </p:pic>
      <p:pic>
        <p:nvPicPr>
          <p:cNvPr id="10" name="Picture 9" descr="Icon&#10;&#10;Description automatically generated">
            <a:extLst>
              <a:ext uri="{FF2B5EF4-FFF2-40B4-BE49-F238E27FC236}">
                <a16:creationId xmlns:a16="http://schemas.microsoft.com/office/drawing/2014/main" id="{BA4B708D-18A8-4D7E-B236-1F06339EC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
        <p:nvSpPr>
          <p:cNvPr id="11" name="TextBox 10">
            <a:extLst>
              <a:ext uri="{FF2B5EF4-FFF2-40B4-BE49-F238E27FC236}">
                <a16:creationId xmlns:a16="http://schemas.microsoft.com/office/drawing/2014/main" id="{EE03EEA3-1BE8-41D3-A72E-31A0D529D732}"/>
              </a:ext>
            </a:extLst>
          </p:cNvPr>
          <p:cNvSpPr txBox="1"/>
          <p:nvPr/>
        </p:nvSpPr>
        <p:spPr>
          <a:xfrm>
            <a:off x="3924300" y="386834"/>
            <a:ext cx="6096000" cy="707886"/>
          </a:xfrm>
          <a:prstGeom prst="rect">
            <a:avLst/>
          </a:prstGeom>
          <a:noFill/>
        </p:spPr>
        <p:txBody>
          <a:bodyPr wrap="square">
            <a:spAutoFit/>
          </a:bodyPr>
          <a:lstStyle/>
          <a:p>
            <a:pPr algn="just"/>
            <a:r>
              <a:rPr lang="en-IN" sz="4000" dirty="0"/>
              <a:t>LOAD SENSOR</a:t>
            </a:r>
            <a:endParaRPr lang="en-US" sz="4000" dirty="0"/>
          </a:p>
        </p:txBody>
      </p:sp>
    </p:spTree>
  </p:cSld>
  <p:clrMapOvr>
    <a:masterClrMapping/>
  </p:clrMapOvr>
  <mc:AlternateContent xmlns:mc="http://schemas.openxmlformats.org/markup-compatibility/2006" xmlns:p14="http://schemas.microsoft.com/office/powerpoint/2010/main">
    <mc:Choice Requires="p14">
      <p:transition spd="slow" p14:dur="2000" advTm="105128">
        <p14:ferris dir="l"/>
      </p:transition>
    </mc:Choice>
    <mc:Fallback xmlns="">
      <p:transition spd="slow" advTm="10512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sz="2000" b="1" dirty="0"/>
              <a:t> MQ2 and MQ9 sensor :</a:t>
            </a:r>
          </a:p>
          <a:p>
            <a:pPr lvl="0"/>
            <a:endParaRPr lang="en-US" sz="2000" b="1" dirty="0"/>
          </a:p>
          <a:p>
            <a:r>
              <a:rPr lang="en-US" sz="1400" b="0" i="0" dirty="0">
                <a:solidFill>
                  <a:srgbClr val="000000"/>
                </a:solidFill>
                <a:effectLst/>
                <a:latin typeface="Open Sans" panose="020B0604020202020204" pitchFamily="34" charset="0"/>
              </a:rPr>
              <a:t>The MQ2 and MQ9 sensors are used to detect various harmful gases and relay the information to the Arduino board using A2 and A1 respectively. </a:t>
            </a:r>
          </a:p>
          <a:p>
            <a:pPr marL="0" indent="0">
              <a:buNone/>
            </a:pPr>
            <a:endParaRPr lang="en-US" sz="2000" b="1" dirty="0"/>
          </a:p>
          <a:p>
            <a:r>
              <a:rPr lang="en-US" sz="2000" b="1" dirty="0"/>
              <a:t>ESP8266-WIFI module :</a:t>
            </a:r>
          </a:p>
          <a:p>
            <a:pPr lvl="0"/>
            <a:endParaRPr lang="en-US" sz="2000" b="1" dirty="0"/>
          </a:p>
          <a:p>
            <a:r>
              <a:rPr lang="en-US" sz="2000" dirty="0"/>
              <a:t>ESP8266 is connected to Arduino using RX, TX, VCC, GND pins. The data from the sensors is delivered via an ESP8266 Wi-Fi module from Arduino to the Azure Cloud. In the event that sensor data reached critical levels, SMS was sent from the ESP8266 module to the storage maintainer via an SMS gateway.</a:t>
            </a:r>
            <a:endParaRPr lang="en-US" sz="2000" b="1" dirty="0"/>
          </a:p>
          <a:p>
            <a:endParaRPr lang="en-IN" sz="2000" dirty="0"/>
          </a:p>
        </p:txBody>
      </p:sp>
      <p:pic>
        <p:nvPicPr>
          <p:cNvPr id="5" name="Picture 4"/>
          <p:cNvPicPr/>
          <p:nvPr/>
        </p:nvPicPr>
        <p:blipFill>
          <a:blip r:embed="rId2"/>
          <a:stretch>
            <a:fillRect/>
          </a:stretch>
        </p:blipFill>
        <p:spPr>
          <a:xfrm>
            <a:off x="5024470" y="992059"/>
            <a:ext cx="1490663" cy="1036002"/>
          </a:xfrm>
          <a:prstGeom prst="rect">
            <a:avLst/>
          </a:prstGeom>
        </p:spPr>
      </p:pic>
      <p:pic>
        <p:nvPicPr>
          <p:cNvPr id="6" name="Picture 5"/>
          <p:cNvPicPr/>
          <p:nvPr/>
        </p:nvPicPr>
        <p:blipFill>
          <a:blip r:embed="rId3"/>
          <a:stretch>
            <a:fillRect/>
          </a:stretch>
        </p:blipFill>
        <p:spPr>
          <a:xfrm>
            <a:off x="8209440" y="1064412"/>
            <a:ext cx="1800225" cy="1085850"/>
          </a:xfrm>
          <a:prstGeom prst="rect">
            <a:avLst/>
          </a:prstGeom>
        </p:spPr>
      </p:pic>
      <p:sp>
        <p:nvSpPr>
          <p:cNvPr id="7" name="TextBox 6"/>
          <p:cNvSpPr txBox="1"/>
          <p:nvPr/>
        </p:nvSpPr>
        <p:spPr>
          <a:xfrm>
            <a:off x="5207381" y="1848713"/>
            <a:ext cx="1292341" cy="369332"/>
          </a:xfrm>
          <a:prstGeom prst="rect">
            <a:avLst/>
          </a:prstGeom>
          <a:noFill/>
        </p:spPr>
        <p:txBody>
          <a:bodyPr wrap="none" rtlCol="0">
            <a:spAutoFit/>
          </a:bodyPr>
          <a:lstStyle/>
          <a:p>
            <a:r>
              <a:rPr lang="en-IN" dirty="0"/>
              <a:t>Mq2 sensor</a:t>
            </a:r>
          </a:p>
        </p:txBody>
      </p:sp>
      <p:sp>
        <p:nvSpPr>
          <p:cNvPr id="8" name="TextBox 7"/>
          <p:cNvSpPr txBox="1"/>
          <p:nvPr/>
        </p:nvSpPr>
        <p:spPr>
          <a:xfrm>
            <a:off x="8445261" y="2028061"/>
            <a:ext cx="2041496" cy="369332"/>
          </a:xfrm>
          <a:prstGeom prst="rect">
            <a:avLst/>
          </a:prstGeom>
          <a:noFill/>
        </p:spPr>
        <p:txBody>
          <a:bodyPr wrap="square" rtlCol="0">
            <a:spAutoFit/>
          </a:bodyPr>
          <a:lstStyle/>
          <a:p>
            <a:r>
              <a:rPr lang="en-IN" dirty="0"/>
              <a:t>Mq9 sensor</a:t>
            </a:r>
          </a:p>
        </p:txBody>
      </p:sp>
      <p:pic>
        <p:nvPicPr>
          <p:cNvPr id="9" name="Picture 8"/>
          <p:cNvPicPr/>
          <p:nvPr/>
        </p:nvPicPr>
        <p:blipFill>
          <a:blip r:embed="rId4"/>
          <a:stretch>
            <a:fillRect/>
          </a:stretch>
        </p:blipFill>
        <p:spPr>
          <a:xfrm>
            <a:off x="4815697" y="2907144"/>
            <a:ext cx="2352675" cy="1152525"/>
          </a:xfrm>
          <a:prstGeom prst="rect">
            <a:avLst/>
          </a:prstGeom>
        </p:spPr>
      </p:pic>
      <p:sp>
        <p:nvSpPr>
          <p:cNvPr id="10" name="TextBox 9"/>
          <p:cNvSpPr txBox="1"/>
          <p:nvPr/>
        </p:nvSpPr>
        <p:spPr>
          <a:xfrm>
            <a:off x="5452634" y="3979654"/>
            <a:ext cx="1109663" cy="369332"/>
          </a:xfrm>
          <a:prstGeom prst="rect">
            <a:avLst/>
          </a:prstGeom>
          <a:noFill/>
        </p:spPr>
        <p:txBody>
          <a:bodyPr wrap="square" rtlCol="0">
            <a:spAutoFit/>
          </a:bodyPr>
          <a:lstStyle/>
          <a:p>
            <a:r>
              <a:rPr lang="en-IN" dirty="0"/>
              <a:t>esp8266</a:t>
            </a:r>
          </a:p>
        </p:txBody>
      </p:sp>
      <p:pic>
        <p:nvPicPr>
          <p:cNvPr id="12" name="Picture 11" descr="Icon&#10;&#10;Description automatically generated">
            <a:extLst>
              <a:ext uri="{FF2B5EF4-FFF2-40B4-BE49-F238E27FC236}">
                <a16:creationId xmlns:a16="http://schemas.microsoft.com/office/drawing/2014/main" id="{52347749-EF17-4F21-8A7E-34AAAF5D5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763467" cy="992059"/>
          </a:xfrm>
          <a:prstGeom prst="rect">
            <a:avLst/>
          </a:prstGeom>
        </p:spPr>
      </p:pic>
      <p:sp>
        <p:nvSpPr>
          <p:cNvPr id="14" name="TextBox 13">
            <a:extLst>
              <a:ext uri="{FF2B5EF4-FFF2-40B4-BE49-F238E27FC236}">
                <a16:creationId xmlns:a16="http://schemas.microsoft.com/office/drawing/2014/main" id="{F4B1F1A5-58CF-4721-97BB-01014604BD06}"/>
              </a:ext>
            </a:extLst>
          </p:cNvPr>
          <p:cNvSpPr txBox="1"/>
          <p:nvPr/>
        </p:nvSpPr>
        <p:spPr>
          <a:xfrm>
            <a:off x="2929002" y="357356"/>
            <a:ext cx="7172262" cy="707886"/>
          </a:xfrm>
          <a:prstGeom prst="rect">
            <a:avLst/>
          </a:prstGeom>
          <a:noFill/>
        </p:spPr>
        <p:txBody>
          <a:bodyPr wrap="square">
            <a:spAutoFit/>
          </a:bodyPr>
          <a:lstStyle/>
          <a:p>
            <a:pPr algn="just"/>
            <a:r>
              <a:rPr lang="en-IN" sz="4000" dirty="0"/>
              <a:t>B. Sensors and WI-FI Module</a:t>
            </a:r>
            <a:endParaRPr lang="en-US" sz="4000" dirty="0"/>
          </a:p>
        </p:txBody>
      </p:sp>
    </p:spTree>
  </p:cSld>
  <p:clrMapOvr>
    <a:masterClrMapping/>
  </p:clrMapOvr>
  <mc:AlternateContent xmlns:mc="http://schemas.openxmlformats.org/markup-compatibility/2006" xmlns:p14="http://schemas.microsoft.com/office/powerpoint/2010/main">
    <mc:Choice Requires="p14">
      <p:transition spd="slow" p14:dur="1600" advTm="82822">
        <p14:prism isContent="1" isInverted="1"/>
      </p:transition>
    </mc:Choice>
    <mc:Fallback xmlns="">
      <p:transition spd="slow" advTm="82822">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895</TotalTime>
  <Words>849</Words>
  <Application>Microsoft Office PowerPoint</Application>
  <PresentationFormat>Widescreen</PresentationFormat>
  <Paragraphs>91</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Open Sans</vt:lpstr>
      <vt:lpstr>Times New Roman</vt:lpstr>
      <vt:lpstr>Office Theme</vt:lpstr>
      <vt:lpstr>PREDICTION AND MONITORING OF MEDICAL STORAGE SYSTEM USING MACHINE LEARNING AND IOT</vt:lpstr>
      <vt:lpstr>                          Table of contents</vt:lpstr>
      <vt:lpstr>Abstract</vt:lpstr>
      <vt:lpstr>   Objective of the project</vt:lpstr>
      <vt:lpstr>                           Architecture</vt:lpstr>
      <vt:lpstr>Tools Used in the Project.</vt:lpstr>
      <vt:lpstr>                                                     Modules description           A. Temperature sensor  </vt:lpstr>
      <vt:lpstr>PowerPoint Presentation</vt:lpstr>
      <vt:lpstr>PowerPoint Presentation</vt:lpstr>
      <vt:lpstr>PowerPoint Presentation</vt:lpstr>
      <vt:lpstr> Wi-Fi Module Connection’s</vt:lpstr>
      <vt:lpstr>                      Hardware Connection</vt:lpstr>
      <vt:lpstr>          Hardware Details</vt:lpstr>
      <vt:lpstr>PowerPoint Presentation</vt:lpstr>
      <vt:lpstr>               Software Details</vt:lpstr>
      <vt:lpstr>        DeskTop Application</vt:lpstr>
      <vt:lpstr>Cont..</vt:lpstr>
      <vt:lpstr>Arduino</vt:lpstr>
      <vt:lpstr>Android Application</vt:lpstr>
      <vt:lpstr>Machine Learning Algorithms</vt:lpstr>
      <vt:lpstr>                         CONCLUSION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AND MONITORING OF MEDICAL STORAGE SYSTEM USING MACHINE LEARNING AND IOT</dc:title>
  <dc:creator>Venigalla, Sai Teja</dc:creator>
  <cp:lastModifiedBy>Sirigiri, Deva Gopikrishna Prasad (S&amp;T-Student)</cp:lastModifiedBy>
  <cp:revision>9</cp:revision>
  <dcterms:created xsi:type="dcterms:W3CDTF">2021-10-19T06:57:55Z</dcterms:created>
  <dcterms:modified xsi:type="dcterms:W3CDTF">2021-12-15T20:19:01Z</dcterms:modified>
</cp:coreProperties>
</file>